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4"/>
  </p:notesMasterIdLst>
  <p:handoutMasterIdLst>
    <p:handoutMasterId r:id="rId125"/>
  </p:handoutMasterIdLst>
  <p:sldIdLst>
    <p:sldId id="256" r:id="rId2"/>
    <p:sldId id="380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378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379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29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035D8D-99C8-411E-BDCF-ABA9ED35F8E0}" v="1071" dt="2021-06-21T20:56:06.3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83" autoAdjust="0"/>
    <p:restoredTop sz="94712" autoAdjust="0"/>
  </p:normalViewPr>
  <p:slideViewPr>
    <p:cSldViewPr>
      <p:cViewPr varScale="1">
        <p:scale>
          <a:sx n="108" d="100"/>
          <a:sy n="108" d="100"/>
        </p:scale>
        <p:origin x="181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10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4194"/>
    </p:cViewPr>
  </p:sorterViewPr>
  <p:notesViewPr>
    <p:cSldViewPr>
      <p:cViewPr varScale="1">
        <p:scale>
          <a:sx n="66" d="100"/>
          <a:sy n="66" d="100"/>
        </p:scale>
        <p:origin x="-1716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notesMaster" Target="notesMasters/notesMaster1.xml"/><Relationship Id="rId129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microsoft.com/office/2015/10/relationships/revisionInfo" Target="revisionInfo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37596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ru-RU" alt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ru-RU" altLang="en-US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text styles</a:t>
            </a:r>
          </a:p>
          <a:p>
            <a:pPr lvl="1"/>
            <a:r>
              <a:rPr lang="ru-RU" altLang="en-US"/>
              <a:t>Second level</a:t>
            </a:r>
          </a:p>
          <a:p>
            <a:pPr lvl="2"/>
            <a:r>
              <a:rPr lang="ru-RU" altLang="en-US"/>
              <a:t>Third level</a:t>
            </a:r>
          </a:p>
          <a:p>
            <a:pPr lvl="3"/>
            <a:r>
              <a:rPr lang="ru-RU" altLang="en-US"/>
              <a:t>Fourth level</a:t>
            </a:r>
          </a:p>
          <a:p>
            <a:pPr lvl="4"/>
            <a:r>
              <a:rPr lang="ru-RU" altLang="en-US"/>
              <a:t>Fifth level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ru-RU" altLang="en-US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2F133ED5-863F-4EEA-8B45-453F1FCEF6B9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9223950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133ED5-863F-4EEA-8B45-453F1FCEF6B9}" type="slidenum">
              <a:rPr lang="ru-RU" altLang="en-US" smtClean="0"/>
              <a:pPr/>
              <a:t>79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151735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A9D7CB3-5B60-4DFC-B30D-ED0002D1C154}" type="slidenum">
              <a:rPr lang="en-US" altLang="en-US" sz="1200" smtClean="0"/>
              <a:pPr/>
              <a:t>107</a:t>
            </a:fld>
            <a:endParaRPr lang="en-US" altLang="en-US" sz="1200"/>
          </a:p>
        </p:txBody>
      </p:sp>
      <p:sp>
        <p:nvSpPr>
          <p:cNvPr id="125955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/>
          </a:p>
        </p:txBody>
      </p:sp>
      <p:sp>
        <p:nvSpPr>
          <p:cNvPr id="125956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3520913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BDB64B8-5753-4551-93EE-30E35A19BECE}" type="slidenum">
              <a:rPr lang="en-US" altLang="en-US" sz="1200" smtClean="0"/>
              <a:pPr/>
              <a:t>108</a:t>
            </a:fld>
            <a:endParaRPr lang="en-US" altLang="en-US" sz="1200"/>
          </a:p>
        </p:txBody>
      </p:sp>
      <p:sp>
        <p:nvSpPr>
          <p:cNvPr id="126979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/>
          </a:p>
        </p:txBody>
      </p:sp>
      <p:sp>
        <p:nvSpPr>
          <p:cNvPr id="126980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2471489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3381BFA-0178-4A8C-98FA-E58FCED28380}" type="slidenum">
              <a:rPr lang="en-US" altLang="en-US" sz="1200" smtClean="0"/>
              <a:pPr/>
              <a:t>109</a:t>
            </a:fld>
            <a:endParaRPr lang="en-US" altLang="en-US" sz="1200"/>
          </a:p>
        </p:txBody>
      </p:sp>
      <p:sp>
        <p:nvSpPr>
          <p:cNvPr id="12800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/>
          </a:p>
        </p:txBody>
      </p:sp>
      <p:sp>
        <p:nvSpPr>
          <p:cNvPr id="128004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1023947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5FBA991-80F9-45EB-9665-FAE3B596CCB9}" type="slidenum">
              <a:rPr lang="en-US" altLang="en-US" sz="1200" smtClean="0"/>
              <a:pPr/>
              <a:t>113</a:t>
            </a:fld>
            <a:endParaRPr lang="en-US" altLang="en-US" sz="1200"/>
          </a:p>
        </p:txBody>
      </p:sp>
      <p:sp>
        <p:nvSpPr>
          <p:cNvPr id="12902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  <p:sp>
        <p:nvSpPr>
          <p:cNvPr id="12902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7116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F3E94B6-EAC0-4A8A-B4B6-9DECE3AD9C66}" type="slidenum">
              <a:rPr lang="en-US" altLang="en-US" sz="1200" smtClean="0"/>
              <a:pPr/>
              <a:t>114</a:t>
            </a:fld>
            <a:endParaRPr lang="en-US" altLang="en-US" sz="120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281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19250" y="5273675"/>
            <a:ext cx="5903913" cy="1109663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ru-RU" altLang="en-US" noProof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19250" y="6161088"/>
            <a:ext cx="5903913" cy="696912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marL="0" indent="0">
              <a:buFontTx/>
              <a:buNone/>
              <a:defRPr sz="2400" b="1"/>
            </a:lvl1pPr>
          </a:lstStyle>
          <a:p>
            <a:pPr lvl="0"/>
            <a:r>
              <a:rPr lang="ru-RU" altLang="en-US" noProof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0410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67425" y="692150"/>
            <a:ext cx="1889125" cy="59039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692150"/>
            <a:ext cx="5519737" cy="59039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2812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3493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3351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750" y="1484313"/>
            <a:ext cx="3632200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4350" y="1484313"/>
            <a:ext cx="3632200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2499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8597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24019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3027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7376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9151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692150"/>
            <a:ext cx="74168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484313"/>
            <a:ext cx="7416800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text styles</a:t>
            </a:r>
          </a:p>
          <a:p>
            <a:pPr lvl="1"/>
            <a:r>
              <a:rPr lang="ru-RU" altLang="en-US"/>
              <a:t>Second level</a:t>
            </a:r>
          </a:p>
          <a:p>
            <a:pPr lvl="2"/>
            <a:r>
              <a:rPr lang="ru-RU" altLang="en-US"/>
              <a:t>Third level</a:t>
            </a:r>
          </a:p>
          <a:p>
            <a:pPr lvl="3"/>
            <a:r>
              <a:rPr lang="ru-RU" altLang="en-US"/>
              <a:t>Fourth level</a:t>
            </a:r>
          </a:p>
          <a:p>
            <a:pPr lvl="4"/>
            <a:r>
              <a:rPr lang="ru-RU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080808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 b="1">
          <a:solidFill>
            <a:srgbClr val="080808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080808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80808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oleObject" Target="../embeddings/oleObject34.bin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oleObject" Target="../embeddings/oleObject35.bin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wmf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wmf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oleObject" Target="../embeddings/oleObject38.bin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oleObject" Target="../embeddings/oleObject39.bin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oleObject" Target="../embeddings/oleObject40.bin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oleObject" Target="../embeddings/oleObject41.bin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oleObject" Target="../embeddings/oleObject42.bin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www.google.com/url?sa=i&amp;rct=j&amp;q=&amp;esrc=s&amp;frm=1&amp;source=images&amp;cd=&amp;cad=rja&amp;docid=-r1E_o0JiM26hM&amp;tbnid=C0KFaoLqa31mvM:&amp;ved=0CAUQjRw&amp;url=http://www.freeclipartnow.com/signs-symbols/alphabets/gold/gold-number-7.jpg.html?g2_GALLERYSID%3D04e1dd03daf7c808ea760c7f522ea105&amp;ei=1bCPUtCTAcncoATOlYDQAQ&amp;bvm=bv.56988011,d.cGU&amp;psig=AFQjCNGIESPaiXzY2xC7Za5E9byTURW21w&amp;ust=1385234954309650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10.bin"/><Relationship Id="rId5" Type="http://schemas.openxmlformats.org/officeDocument/2006/relationships/oleObject" Target="../embeddings/oleObject9.bin"/><Relationship Id="rId4" Type="http://schemas.openxmlformats.org/officeDocument/2006/relationships/oleObject" Target="../embeddings/oleObject8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oleObject" Target="../embeddings/oleObject19.bin"/><Relationship Id="rId1" Type="http://schemas.openxmlformats.org/officeDocument/2006/relationships/slideLayout" Target="../slideLayouts/slideLayout6.xml"/><Relationship Id="rId5" Type="http://schemas.openxmlformats.org/officeDocument/2006/relationships/oleObject" Target="../embeddings/oleObject21.bin"/><Relationship Id="rId4" Type="http://schemas.openxmlformats.org/officeDocument/2006/relationships/oleObject" Target="../embeddings/oleObject20.bin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oleObject" Target="../embeddings/oleObject22.bin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oleObject" Target="../embeddings/oleObject23.bin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oleObject" Target="../embeddings/oleObject24.bin"/><Relationship Id="rId1" Type="http://schemas.openxmlformats.org/officeDocument/2006/relationships/slideLayout" Target="../slideLayouts/slideLayout6.xml"/><Relationship Id="rId4" Type="http://schemas.openxmlformats.org/officeDocument/2006/relationships/oleObject" Target="../embeddings/oleObject25.bin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oleObject" Target="../embeddings/oleObject26.bin"/><Relationship Id="rId1" Type="http://schemas.openxmlformats.org/officeDocument/2006/relationships/slideLayout" Target="../slideLayouts/slideLayout6.xml"/><Relationship Id="rId4" Type="http://schemas.openxmlformats.org/officeDocument/2006/relationships/oleObject" Target="../embeddings/oleObject27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oleObject" Target="../embeddings/oleObject28.bin"/><Relationship Id="rId1" Type="http://schemas.openxmlformats.org/officeDocument/2006/relationships/slideLayout" Target="../slideLayouts/slideLayout6.xml"/><Relationship Id="rId5" Type="http://schemas.openxmlformats.org/officeDocument/2006/relationships/oleObject" Target="../embeddings/oleObject30.bin"/><Relationship Id="rId4" Type="http://schemas.openxmlformats.org/officeDocument/2006/relationships/oleObject" Target="../embeddings/oleObject29.bin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oleObject" Target="../embeddings/oleObject31.bin"/><Relationship Id="rId1" Type="http://schemas.openxmlformats.org/officeDocument/2006/relationships/slideLayout" Target="../slideLayouts/slideLayout6.xml"/><Relationship Id="rId5" Type="http://schemas.openxmlformats.org/officeDocument/2006/relationships/oleObject" Target="../embeddings/oleObject33.bin"/><Relationship Id="rId4" Type="http://schemas.openxmlformats.org/officeDocument/2006/relationships/oleObject" Target="../embeddings/oleObject3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11188" y="5589588"/>
            <a:ext cx="5154612" cy="720725"/>
          </a:xfrm>
        </p:spPr>
        <p:txBody>
          <a:bodyPr/>
          <a:lstStyle/>
          <a:p>
            <a:r>
              <a:rPr lang="en-US" altLang="en-US" dirty="0">
                <a:latin typeface="Tahoma" charset="0"/>
              </a:rPr>
              <a:t>Test Taking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725488" y="6210300"/>
            <a:ext cx="2590800" cy="647700"/>
          </a:xfrm>
        </p:spPr>
        <p:txBody>
          <a:bodyPr/>
          <a:lstStyle/>
          <a:p>
            <a:r>
              <a:rPr lang="en-US" altLang="en-US" dirty="0"/>
              <a:t>Chapter 9 </a:t>
            </a:r>
            <a:endParaRPr lang="uk-UA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341" y="1340768"/>
            <a:ext cx="7416800" cy="508000"/>
          </a:xfrm>
        </p:spPr>
        <p:txBody>
          <a:bodyPr/>
          <a:lstStyle/>
          <a:p>
            <a:r>
              <a:rPr lang="en-US" dirty="0"/>
              <a:t>Flash Cards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2492896"/>
            <a:ext cx="7416800" cy="252075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Flash cards are an effective way to learn the details.  </a:t>
            </a:r>
          </a:p>
          <a:p>
            <a:pPr marL="0" indent="0">
              <a:buNone/>
            </a:pPr>
            <a:r>
              <a:rPr lang="en-US" dirty="0"/>
              <a:t>They are a great way to use distributed practice which is learning a little at a time.  </a:t>
            </a:r>
          </a:p>
        </p:txBody>
      </p:sp>
    </p:spTree>
    <p:extLst>
      <p:ext uri="{BB962C8B-B14F-4D97-AF65-F5344CB8AC3E}">
        <p14:creationId xmlns:p14="http://schemas.microsoft.com/office/powerpoint/2010/main" val="196945765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752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Ready for the “Guess”  test?</a:t>
            </a:r>
            <a:br>
              <a:rPr lang="en-US"/>
            </a:br>
            <a:br>
              <a:rPr lang="en-US"/>
            </a:br>
            <a:endParaRPr lang="en-US"/>
          </a:p>
        </p:txBody>
      </p:sp>
      <p:graphicFrame>
        <p:nvGraphicFramePr>
          <p:cNvPr id="101379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7390044"/>
              </p:ext>
            </p:extLst>
          </p:nvPr>
        </p:nvGraphicFramePr>
        <p:xfrm>
          <a:off x="2362200" y="2514600"/>
          <a:ext cx="3709988" cy="296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3709988" imgH="2963863" progId="MS_ClipArt_Gallery.2">
                  <p:embed/>
                </p:oleObj>
              </mc:Choice>
              <mc:Fallback>
                <p:oleObj name="Clip" r:id="rId2" imgW="3709988" imgH="2963863" progId="MS_ClipArt_Gallery.2">
                  <p:embed/>
                  <p:pic>
                    <p:nvPicPr>
                      <p:cNvPr id="101379" name="Object 3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2514600"/>
                        <a:ext cx="3709988" cy="2963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41277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Tips for Matching Exams</a:t>
            </a:r>
          </a:p>
        </p:txBody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2348880"/>
            <a:ext cx="7416800" cy="3456855"/>
          </a:xfrm>
        </p:spPr>
        <p:txBody>
          <a:bodyPr/>
          <a:lstStyle/>
          <a:p>
            <a:pPr>
              <a:defRPr/>
            </a:pPr>
            <a:r>
              <a:rPr lang="en-US" dirty="0"/>
              <a:t>Read through both lists to discover patterns and relationships.  </a:t>
            </a:r>
          </a:p>
          <a:p>
            <a:pPr>
              <a:defRPr/>
            </a:pPr>
            <a:r>
              <a:rPr lang="en-US" dirty="0"/>
              <a:t>Count the items on each list.  Are they equal?</a:t>
            </a:r>
          </a:p>
          <a:p>
            <a:pPr>
              <a:defRPr/>
            </a:pPr>
            <a:r>
              <a:rPr lang="en-US" dirty="0"/>
              <a:t>First match the items you know for certain</a:t>
            </a:r>
          </a:p>
          <a:p>
            <a:pPr>
              <a:defRPr/>
            </a:pPr>
            <a:r>
              <a:rPr lang="en-US" dirty="0"/>
              <a:t>Guess at the end, if you need to.  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484784"/>
            <a:ext cx="7416800" cy="508000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Tips for Sentence Completion Exams</a:t>
            </a: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2708920"/>
            <a:ext cx="7416800" cy="3240831"/>
          </a:xfrm>
        </p:spPr>
        <p:txBody>
          <a:bodyPr/>
          <a:lstStyle/>
          <a:p>
            <a:pPr>
              <a:defRPr/>
            </a:pPr>
            <a:r>
              <a:rPr lang="en-US" dirty="0"/>
              <a:t>Review facts such as definitions, names, places and dates</a:t>
            </a:r>
          </a:p>
          <a:p>
            <a:pPr>
              <a:defRPr/>
            </a:pPr>
            <a:r>
              <a:rPr lang="en-US" dirty="0"/>
              <a:t>Use clues in the sentence to find an answer that makes sense in the sentence and fits the grammar of the sentence.  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34076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Essay Exams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981200"/>
            <a:ext cx="7772400" cy="1143000"/>
          </a:xfrm>
        </p:spPr>
        <p:txBody>
          <a:bodyPr/>
          <a:lstStyle/>
          <a:p>
            <a:pPr>
              <a:defRPr/>
            </a:pPr>
            <a:br>
              <a:rPr lang="en-US"/>
            </a:br>
            <a:br>
              <a:rPr lang="en-US"/>
            </a:br>
            <a:r>
              <a:rPr lang="en-US"/>
              <a:t>The question should be answered directly in the first statement.  Repeating part of the question is a good way to stay on track.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90872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Tips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576" y="2204864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Manage your time so that you complete all the questions needed.</a:t>
            </a:r>
          </a:p>
          <a:p>
            <a:pPr>
              <a:defRPr/>
            </a:pPr>
            <a:r>
              <a:rPr lang="en-US" dirty="0"/>
              <a:t>Read the directions.</a:t>
            </a:r>
          </a:p>
          <a:p>
            <a:pPr>
              <a:defRPr/>
            </a:pPr>
            <a:r>
              <a:rPr lang="en-US" dirty="0"/>
              <a:t>Make sure you understand the question.</a:t>
            </a:r>
          </a:p>
          <a:p>
            <a:pPr>
              <a:defRPr/>
            </a:pPr>
            <a:r>
              <a:rPr lang="en-US" dirty="0"/>
              <a:t>Jot down memory aids.</a:t>
            </a:r>
          </a:p>
          <a:p>
            <a:pPr>
              <a:defRPr/>
            </a:pPr>
            <a:r>
              <a:rPr lang="en-US" dirty="0"/>
              <a:t>Use good writing, grammar and spelling.</a:t>
            </a:r>
          </a:p>
          <a:p>
            <a:pPr>
              <a:defRPr/>
            </a:pPr>
            <a:r>
              <a:rPr lang="en-US" dirty="0"/>
              <a:t>Write neatly!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98072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/>
              <a:t>Tips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2132856"/>
            <a:ext cx="7416800" cy="309681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/>
              <a:t>Never leave a question blank.  Write down what you know.  You may get partial credit. 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556792"/>
            <a:ext cx="7416800" cy="508000"/>
          </a:xfrm>
        </p:spPr>
        <p:txBody>
          <a:bodyPr lIns="90488" tIns="44450" rIns="90488" bIns="44450" anchor="t"/>
          <a:lstStyle/>
          <a:p>
            <a:pPr>
              <a:lnSpc>
                <a:spcPct val="85000"/>
              </a:lnSpc>
              <a:defRPr/>
            </a:pPr>
            <a:r>
              <a:rPr lang="en-US" dirty="0"/>
              <a:t>Words to watch for in essay questions</a:t>
            </a:r>
          </a:p>
        </p:txBody>
      </p:sp>
      <p:sp>
        <p:nvSpPr>
          <p:cNvPr id="108547" name="Rectangl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3000" y="4676775"/>
            <a:ext cx="1352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>
    <p:zoom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836712"/>
            <a:ext cx="7416800" cy="508000"/>
          </a:xfrm>
        </p:spPr>
        <p:txBody>
          <a:bodyPr lIns="90488" tIns="44450" rIns="90488" bIns="44450" anchor="t"/>
          <a:lstStyle/>
          <a:p>
            <a:pPr>
              <a:lnSpc>
                <a:spcPct val="85000"/>
              </a:lnSpc>
              <a:defRPr/>
            </a:pPr>
            <a:r>
              <a:rPr lang="en-US" dirty="0"/>
              <a:t>Words to watch for in essay questions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1600200" y="1981200"/>
            <a:ext cx="1646238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analyze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09572" name="Rectangl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3000" y="4676775"/>
            <a:ext cx="1352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6400800" y="4038600"/>
            <a:ext cx="1873250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compare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6905625" y="3141663"/>
            <a:ext cx="1509713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outline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5257800" y="1524000"/>
            <a:ext cx="1871663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illustrate</a:t>
            </a:r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1447800" y="3505200"/>
            <a:ext cx="1849438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describe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5257800" y="5105400"/>
            <a:ext cx="1150938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trace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3733800" y="2743200"/>
            <a:ext cx="2233613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enumerate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9468" name="Rectangle 12"/>
          <p:cNvSpPr>
            <a:spLocks noChangeArrowheads="1"/>
          </p:cNvSpPr>
          <p:nvPr/>
        </p:nvSpPr>
        <p:spPr bwMode="auto">
          <a:xfrm>
            <a:off x="1806575" y="5064125"/>
            <a:ext cx="15779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explain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9469" name="Text Box 13"/>
          <p:cNvSpPr txBox="1">
            <a:spLocks noChangeArrowheads="1"/>
          </p:cNvSpPr>
          <p:nvPr/>
        </p:nvSpPr>
        <p:spPr bwMode="auto">
          <a:xfrm>
            <a:off x="3581400" y="3886200"/>
            <a:ext cx="26193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demonstrate</a:t>
            </a:r>
            <a:endParaRPr lang="en-US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 autoUpdateAnimBg="0"/>
      <p:bldP spid="19462" grpId="0" autoUpdateAnimBg="0"/>
      <p:bldP spid="19463" grpId="0" autoUpdateAnimBg="0"/>
      <p:bldP spid="19464" grpId="0" autoUpdateAnimBg="0"/>
      <p:bldP spid="19465" grpId="0" autoUpdateAnimBg="0"/>
      <p:bldP spid="19466" grpId="0" autoUpdateAnimBg="0"/>
      <p:bldP spid="19467" grpId="0" autoUpdateAnimBg="0"/>
      <p:bldP spid="19468" grpId="0" autoUpdateAnimBg="0"/>
      <p:bldP spid="19469" grpId="0" autoUpdateAnimBg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 anchor="t"/>
          <a:lstStyle/>
          <a:p>
            <a:pPr>
              <a:lnSpc>
                <a:spcPct val="85000"/>
              </a:lnSpc>
              <a:defRPr/>
            </a:pPr>
            <a:r>
              <a:rPr lang="en-US"/>
              <a:t>Words to watch for in essay questions</a:t>
            </a:r>
          </a:p>
        </p:txBody>
      </p:sp>
      <p:sp>
        <p:nvSpPr>
          <p:cNvPr id="92163" name="Rectangle 3"/>
          <p:cNvSpPr>
            <a:spLocks noChangeArrowheads="1"/>
          </p:cNvSpPr>
          <p:nvPr/>
        </p:nvSpPr>
        <p:spPr bwMode="auto">
          <a:xfrm>
            <a:off x="1600200" y="1981200"/>
            <a:ext cx="17811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contrast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10596" name="Rectangl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3000" y="4676775"/>
            <a:ext cx="1352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92165" name="Rectangle 5"/>
          <p:cNvSpPr>
            <a:spLocks noChangeArrowheads="1"/>
          </p:cNvSpPr>
          <p:nvPr/>
        </p:nvSpPr>
        <p:spPr bwMode="auto">
          <a:xfrm>
            <a:off x="6400800" y="4038600"/>
            <a:ext cx="1873250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compare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92166" name="Rectangle 6"/>
          <p:cNvSpPr>
            <a:spLocks noChangeArrowheads="1"/>
          </p:cNvSpPr>
          <p:nvPr/>
        </p:nvSpPr>
        <p:spPr bwMode="auto">
          <a:xfrm>
            <a:off x="6905625" y="3141663"/>
            <a:ext cx="1690688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discuss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92167" name="Rectangle 7"/>
          <p:cNvSpPr>
            <a:spLocks noChangeArrowheads="1"/>
          </p:cNvSpPr>
          <p:nvPr/>
        </p:nvSpPr>
        <p:spPr bwMode="auto">
          <a:xfrm>
            <a:off x="5257800" y="1524000"/>
            <a:ext cx="13747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define</a:t>
            </a:r>
          </a:p>
        </p:txBody>
      </p:sp>
      <p:sp>
        <p:nvSpPr>
          <p:cNvPr id="92168" name="Rectangle 8"/>
          <p:cNvSpPr>
            <a:spLocks noChangeArrowheads="1"/>
          </p:cNvSpPr>
          <p:nvPr/>
        </p:nvSpPr>
        <p:spPr bwMode="auto">
          <a:xfrm>
            <a:off x="1447800" y="3505200"/>
            <a:ext cx="13747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justify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92169" name="Rectangle 9"/>
          <p:cNvSpPr>
            <a:spLocks noChangeArrowheads="1"/>
          </p:cNvSpPr>
          <p:nvPr/>
        </p:nvSpPr>
        <p:spPr bwMode="auto">
          <a:xfrm>
            <a:off x="5257800" y="5105400"/>
            <a:ext cx="1803400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evaluate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92170" name="Rectangle 10"/>
          <p:cNvSpPr>
            <a:spLocks noChangeArrowheads="1"/>
          </p:cNvSpPr>
          <p:nvPr/>
        </p:nvSpPr>
        <p:spPr bwMode="auto">
          <a:xfrm>
            <a:off x="3733800" y="2743200"/>
            <a:ext cx="1760538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diagram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92171" name="Rectangle 11"/>
          <p:cNvSpPr>
            <a:spLocks noChangeArrowheads="1"/>
          </p:cNvSpPr>
          <p:nvPr/>
        </p:nvSpPr>
        <p:spPr bwMode="auto">
          <a:xfrm>
            <a:off x="1806575" y="5064125"/>
            <a:ext cx="2303463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summarize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92172" name="Text Box 12"/>
          <p:cNvSpPr txBox="1">
            <a:spLocks noChangeArrowheads="1"/>
          </p:cNvSpPr>
          <p:nvPr/>
        </p:nvSpPr>
        <p:spPr bwMode="auto">
          <a:xfrm>
            <a:off x="3581400" y="3886200"/>
            <a:ext cx="12668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relate</a:t>
            </a:r>
            <a:endParaRPr lang="en-US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2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2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2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2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2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2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3" grpId="0" autoUpdateAnimBg="0"/>
      <p:bldP spid="92165" grpId="0" autoUpdateAnimBg="0"/>
      <p:bldP spid="92166" grpId="0" autoUpdateAnimBg="0"/>
      <p:bldP spid="92167" grpId="0" autoUpdateAnimBg="0"/>
      <p:bldP spid="92168" grpId="0" autoUpdateAnimBg="0"/>
      <p:bldP spid="92169" grpId="0" autoUpdateAnimBg="0"/>
      <p:bldP spid="92170" grpId="0" autoUpdateAnimBg="0"/>
      <p:bldP spid="92171" grpId="0" autoUpdateAnimBg="0"/>
      <p:bldP spid="92172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6" name="Picture 2" descr="Image result for image write a summary">
            <a:extLst>
              <a:ext uri="{FF2B5EF4-FFF2-40B4-BE49-F238E27FC236}">
                <a16:creationId xmlns:a16="http://schemas.microsoft.com/office/drawing/2014/main" id="{F3A55E6C-45D8-48B6-BC9C-D079A375A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16832"/>
            <a:ext cx="7164288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7044F9-5446-4CB1-BB5A-6A82BE53F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268760"/>
            <a:ext cx="7416800" cy="508000"/>
          </a:xfrm>
        </p:spPr>
        <p:txBody>
          <a:bodyPr/>
          <a:lstStyle/>
          <a:p>
            <a:r>
              <a:rPr lang="en-US" dirty="0"/>
              <a:t>Writing a Summary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1484784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Let’s try a short essay on test preparation.</a:t>
            </a:r>
          </a:p>
        </p:txBody>
      </p:sp>
      <p:graphicFrame>
        <p:nvGraphicFramePr>
          <p:cNvPr id="111619" name="Object 3">
            <a:hlinkClick r:id="" action="ppaction://ole?verb=0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3259141"/>
              </p:ext>
            </p:extLst>
          </p:nvPr>
        </p:nvGraphicFramePr>
        <p:xfrm>
          <a:off x="2743200" y="2971800"/>
          <a:ext cx="4016375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2792327" imgH="901722" progId="MS_ClipArt_Gallery.2">
                  <p:embed/>
                </p:oleObj>
              </mc:Choice>
              <mc:Fallback>
                <p:oleObj name="Clip" r:id="rId2" imgW="2792327" imgH="901722" progId="MS_ClipArt_Gallery.2">
                  <p:embed/>
                  <p:pic>
                    <p:nvPicPr>
                      <p:cNvPr id="111619" name="Object 3">
                        <a:hlinkClick r:id="" action="ppaction://ole?verb=0"/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2971800"/>
                        <a:ext cx="4016375" cy="19812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295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Let’s Warm Up for the Essay:</a:t>
            </a:r>
            <a:br>
              <a:rPr lang="en-US"/>
            </a:br>
            <a:r>
              <a:rPr lang="en-US"/>
              <a:t>How to Prepare for Exams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7432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/>
              <a:t>Intellectually</a:t>
            </a:r>
          </a:p>
          <a:p>
            <a:pPr>
              <a:defRPr/>
            </a:pPr>
            <a:r>
              <a:rPr lang="en-US"/>
              <a:t>Emotionally</a:t>
            </a:r>
          </a:p>
          <a:p>
            <a:pPr>
              <a:defRPr/>
            </a:pPr>
            <a:r>
              <a:rPr lang="en-US"/>
              <a:t>Physically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Exercise:</a:t>
            </a:r>
            <a:br>
              <a:rPr lang="en-US"/>
            </a:br>
            <a:r>
              <a:rPr lang="en-US"/>
              <a:t>Practice with Short Essays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 anchor="t"/>
          <a:lstStyle/>
          <a:p>
            <a:pPr>
              <a:defRPr/>
            </a:pPr>
            <a:r>
              <a:rPr lang="en-US"/>
              <a:t>Machine-graded tests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62875" cy="3908425"/>
          </a:xfrm>
        </p:spPr>
        <p:txBody>
          <a:bodyPr lIns="90488" tIns="44450" rIns="90488" bIns="44450"/>
          <a:lstStyle/>
          <a:p>
            <a:pPr>
              <a:lnSpc>
                <a:spcPct val="85000"/>
              </a:lnSpc>
              <a:spcBef>
                <a:spcPct val="75000"/>
              </a:spcBef>
              <a:buFont typeface="Wingdings" pitchFamily="2" charset="2"/>
              <a:buChar char=":"/>
              <a:defRPr/>
            </a:pPr>
            <a:r>
              <a:rPr lang="en-US" dirty="0"/>
              <a:t>The answer you mark must correspond to                             the question</a:t>
            </a:r>
          </a:p>
          <a:p>
            <a:pPr>
              <a:lnSpc>
                <a:spcPct val="85000"/>
              </a:lnSpc>
              <a:spcBef>
                <a:spcPct val="75000"/>
              </a:spcBef>
              <a:spcAft>
                <a:spcPct val="25000"/>
              </a:spcAft>
              <a:buFont typeface="Wingdings" pitchFamily="2" charset="2"/>
              <a:buChar char=":"/>
              <a:defRPr/>
            </a:pPr>
            <a:r>
              <a:rPr lang="en-US" dirty="0"/>
              <a:t>Do not make stray marks on the answer sheet</a:t>
            </a:r>
          </a:p>
        </p:txBody>
      </p:sp>
      <p:graphicFrame>
        <p:nvGraphicFramePr>
          <p:cNvPr id="114692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3654326"/>
              </p:ext>
            </p:extLst>
          </p:nvPr>
        </p:nvGraphicFramePr>
        <p:xfrm>
          <a:off x="2776537" y="3284984"/>
          <a:ext cx="3581400" cy="341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1565453" imgH="1493215" progId="MS_ClipArt_Gallery.2">
                  <p:embed/>
                </p:oleObj>
              </mc:Choice>
              <mc:Fallback>
                <p:oleObj name="Clip" r:id="rId3" imgW="1565453" imgH="1493215" progId="MS_ClipArt_Gallery.2">
                  <p:embed/>
                  <p:pic>
                    <p:nvPicPr>
                      <p:cNvPr id="114692" name="Object 5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6537" y="3284984"/>
                        <a:ext cx="3581400" cy="341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zoom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 anchor="t"/>
          <a:lstStyle/>
          <a:p>
            <a:pPr>
              <a:defRPr/>
            </a:pPr>
            <a:r>
              <a:rPr lang="en-US"/>
              <a:t>Open-book tests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03313" y="2540000"/>
            <a:ext cx="7762875" cy="4181475"/>
          </a:xfrm>
        </p:spPr>
        <p:txBody>
          <a:bodyPr lIns="90488" tIns="44450" rIns="90488" bIns="44450"/>
          <a:lstStyle/>
          <a:p>
            <a:pPr>
              <a:spcAft>
                <a:spcPct val="25000"/>
              </a:spcAft>
              <a:defRPr/>
            </a:pPr>
            <a:r>
              <a:rPr lang="en-US" dirty="0"/>
              <a:t>Write down formulas.</a:t>
            </a:r>
          </a:p>
          <a:p>
            <a:pPr>
              <a:lnSpc>
                <a:spcPct val="85000"/>
              </a:lnSpc>
              <a:spcAft>
                <a:spcPct val="25000"/>
              </a:spcAft>
              <a:defRPr/>
            </a:pPr>
            <a:r>
              <a:rPr lang="en-US" dirty="0"/>
              <a:t>Place post-it notes or paper clips on important pages.</a:t>
            </a:r>
          </a:p>
          <a:p>
            <a:pPr>
              <a:lnSpc>
                <a:spcPct val="85000"/>
              </a:lnSpc>
              <a:spcAft>
                <a:spcPct val="25000"/>
              </a:spcAft>
              <a:defRPr/>
            </a:pPr>
            <a:r>
              <a:rPr lang="en-US" dirty="0"/>
              <a:t>Number your class notes and write a short table of contents.</a:t>
            </a:r>
          </a:p>
        </p:txBody>
      </p:sp>
      <p:graphicFrame>
        <p:nvGraphicFramePr>
          <p:cNvPr id="115716" name="Object 4">
            <a:hlinkClick r:id="" action="ppaction://ole?verb=0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4684639"/>
              </p:ext>
            </p:extLst>
          </p:nvPr>
        </p:nvGraphicFramePr>
        <p:xfrm>
          <a:off x="5220072" y="1412776"/>
          <a:ext cx="2222500" cy="1347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2218648" imgH="1345452" progId="MS_ClipArt_Gallery.2">
                  <p:embed/>
                </p:oleObj>
              </mc:Choice>
              <mc:Fallback>
                <p:oleObj name="Clip" r:id="rId3" imgW="2218648" imgH="1345452" progId="MS_ClipArt_Gallery.2">
                  <p:embed/>
                  <p:pic>
                    <p:nvPicPr>
                      <p:cNvPr id="115716" name="Object 4">
                        <a:hlinkClick r:id="" action="ppaction://ole?verb=0"/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0072" y="1412776"/>
                        <a:ext cx="2222500" cy="1347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build="p" autoUpdateAnimBg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Math Tests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Check your work.</a:t>
            </a:r>
          </a:p>
          <a:p>
            <a:pPr>
              <a:defRPr/>
            </a:pPr>
            <a:r>
              <a:rPr lang="en-US" dirty="0"/>
              <a:t>Do the first step again.</a:t>
            </a:r>
          </a:p>
          <a:p>
            <a:pPr>
              <a:defRPr/>
            </a:pPr>
            <a:r>
              <a:rPr lang="en-US" dirty="0"/>
              <a:t>Estimate your answer.</a:t>
            </a:r>
          </a:p>
          <a:p>
            <a:pPr>
              <a:defRPr/>
            </a:pPr>
            <a:r>
              <a:rPr lang="en-US" dirty="0"/>
              <a:t>Is the solution logical and does it make sense?</a:t>
            </a:r>
          </a:p>
          <a:p>
            <a:pPr>
              <a:defRPr/>
            </a:pPr>
            <a:r>
              <a:rPr lang="en-US" dirty="0"/>
              <a:t>Check for careless errors.</a:t>
            </a:r>
          </a:p>
          <a:p>
            <a:pPr>
              <a:defRPr/>
            </a:pPr>
            <a:r>
              <a:rPr lang="en-US" dirty="0"/>
              <a:t>Get enough sleep.</a:t>
            </a:r>
          </a:p>
        </p:txBody>
      </p:sp>
      <p:pic>
        <p:nvPicPr>
          <p:cNvPr id="4" name="Picture 1" descr="Photo of a student taking a math test. 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924765"/>
            <a:ext cx="4067944" cy="288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6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6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6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6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9" grpId="0" build="p" autoUpdateAnimBg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19675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When tests are returned: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2348880"/>
            <a:ext cx="7416800" cy="3168823"/>
          </a:xfrm>
        </p:spPr>
        <p:txBody>
          <a:bodyPr/>
          <a:lstStyle/>
          <a:p>
            <a:pPr>
              <a:defRPr/>
            </a:pPr>
            <a:r>
              <a:rPr lang="en-US" dirty="0"/>
              <a:t>Use them as feedback for future study</a:t>
            </a:r>
          </a:p>
          <a:p>
            <a:pPr lvl="1">
              <a:defRPr/>
            </a:pPr>
            <a:r>
              <a:rPr lang="en-US" dirty="0"/>
              <a:t>Do you need to improve your study techniques?</a:t>
            </a:r>
          </a:p>
          <a:p>
            <a:pPr lvl="1">
              <a:defRPr/>
            </a:pPr>
            <a:endParaRPr lang="en-US" dirty="0"/>
          </a:p>
        </p:txBody>
      </p:sp>
      <p:pic>
        <p:nvPicPr>
          <p:cNvPr id="250882" name="Picture 2" descr="http://i.huffpost.com/gen/1446089/thumbs/o-GOOD-GRADES-570.jpg?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256" y="3501008"/>
            <a:ext cx="3401793" cy="301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Keys To Success:</a:t>
            </a:r>
            <a:br>
              <a:rPr lang="en-US"/>
            </a:br>
            <a:r>
              <a:rPr lang="en-US"/>
              <a:t>Be Prepared</a:t>
            </a:r>
          </a:p>
        </p:txBody>
      </p:sp>
      <p:graphicFrame>
        <p:nvGraphicFramePr>
          <p:cNvPr id="118787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4756469"/>
              </p:ext>
            </p:extLst>
          </p:nvPr>
        </p:nvGraphicFramePr>
        <p:xfrm>
          <a:off x="2771800" y="2348880"/>
          <a:ext cx="2555602" cy="26043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852943" imgH="1887648" progId="MS_ClipArt_Gallery.2">
                  <p:embed/>
                </p:oleObj>
              </mc:Choice>
              <mc:Fallback>
                <p:oleObj name="Clip" r:id="rId2" imgW="1852943" imgH="1887648" progId="MS_ClipArt_Gallery.2">
                  <p:embed/>
                  <p:pic>
                    <p:nvPicPr>
                      <p:cNvPr id="118787" name="Object 3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800" y="2348880"/>
                        <a:ext cx="2555602" cy="26043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Success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Begins with a vision of the future</a:t>
            </a:r>
          </a:p>
          <a:p>
            <a:pPr>
              <a:defRPr/>
            </a:pPr>
            <a:r>
              <a:rPr lang="en-US"/>
              <a:t>Becomes reality through hard work and preparation</a:t>
            </a:r>
          </a:p>
        </p:txBody>
      </p:sp>
      <p:graphicFrame>
        <p:nvGraphicFramePr>
          <p:cNvPr id="119812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7600592"/>
              </p:ext>
            </p:extLst>
          </p:nvPr>
        </p:nvGraphicFramePr>
        <p:xfrm>
          <a:off x="2895600" y="3276600"/>
          <a:ext cx="3581400" cy="350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252396" imgH="1223727" progId="MS_ClipArt_Gallery.2">
                  <p:embed/>
                </p:oleObj>
              </mc:Choice>
              <mc:Fallback>
                <p:oleObj name="Clip" r:id="rId2" imgW="1252396" imgH="1223727" progId="MS_ClipArt_Gallery.2">
                  <p:embed/>
                  <p:pic>
                    <p:nvPicPr>
                      <p:cNvPr id="119812" name="Object 4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3276600"/>
                        <a:ext cx="3581400" cy="350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19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I’m a great believer in luck,</a:t>
            </a:r>
            <a:br>
              <a:rPr lang="en-US"/>
            </a:br>
            <a:r>
              <a:rPr lang="en-US"/>
              <a:t>and I find the harder I work, the more I have of it.</a:t>
            </a:r>
          </a:p>
        </p:txBody>
      </p:sp>
      <p:sp>
        <p:nvSpPr>
          <p:cNvPr id="120835" name="Text Box 3"/>
          <p:cNvSpPr txBox="1">
            <a:spLocks noChangeArrowheads="1"/>
          </p:cNvSpPr>
          <p:nvPr/>
        </p:nvSpPr>
        <p:spPr bwMode="auto">
          <a:xfrm>
            <a:off x="3108325" y="3063875"/>
            <a:ext cx="37687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>
                <a:latin typeface="Arial" charset="0"/>
              </a:rPr>
              <a:t>   Thomas Jefferson</a:t>
            </a:r>
            <a:endParaRPr lang="en-US" altLang="en-US"/>
          </a:p>
        </p:txBody>
      </p:sp>
      <p:graphicFrame>
        <p:nvGraphicFramePr>
          <p:cNvPr id="120836" name="Object 4" descr="Drawing of Thomas Jefferson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4856609"/>
              </p:ext>
            </p:extLst>
          </p:nvPr>
        </p:nvGraphicFramePr>
        <p:xfrm>
          <a:off x="3124200" y="3810000"/>
          <a:ext cx="1863725" cy="269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4579545" imgH="6633172" progId="MS_ClipArt_Gallery.2">
                  <p:embed/>
                </p:oleObj>
              </mc:Choice>
              <mc:Fallback>
                <p:oleObj name="Clip" r:id="rId2" imgW="4579545" imgH="6633172" progId="MS_ClipArt_Gallery.2">
                  <p:embed/>
                  <p:pic>
                    <p:nvPicPr>
                      <p:cNvPr id="120836" name="Object 4" descr="Drawing of Thomas Jefferson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3810000"/>
                        <a:ext cx="1863725" cy="269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98072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Mind Maps </a:t>
            </a:r>
          </a:p>
        </p:txBody>
      </p:sp>
      <p:pic>
        <p:nvPicPr>
          <p:cNvPr id="12291" name="Picture 4" descr="diagram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060848"/>
            <a:ext cx="6704013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19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Remember, </a:t>
            </a:r>
            <a:br>
              <a:rPr lang="en-US"/>
            </a:br>
            <a:r>
              <a:rPr lang="en-US"/>
              <a:t>good test preparation begins </a:t>
            </a:r>
            <a:br>
              <a:rPr lang="en-US"/>
            </a:br>
            <a:r>
              <a:rPr lang="en-US"/>
              <a:t>the first day of class.</a:t>
            </a:r>
          </a:p>
        </p:txBody>
      </p:sp>
      <p:graphicFrame>
        <p:nvGraphicFramePr>
          <p:cNvPr id="121859" name="Object 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9462787"/>
              </p:ext>
            </p:extLst>
          </p:nvPr>
        </p:nvGraphicFramePr>
        <p:xfrm>
          <a:off x="2438400" y="3048000"/>
          <a:ext cx="3124200" cy="311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3482566" imgH="3468986" progId="MS_ClipArt_Gallery.2">
                  <p:embed/>
                </p:oleObj>
              </mc:Choice>
              <mc:Fallback>
                <p:oleObj name="Clip" r:id="rId2" imgW="3482566" imgH="3468986" progId="MS_ClipArt_Gallery.2">
                  <p:embed/>
                  <p:pic>
                    <p:nvPicPr>
                      <p:cNvPr id="121859" name="Object 0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3048000"/>
                        <a:ext cx="3124200" cy="311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412776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Good Preparation is the Key to Success in Many Areas of Life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7432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Tests</a:t>
            </a:r>
          </a:p>
          <a:p>
            <a:pPr>
              <a:defRPr/>
            </a:pPr>
            <a:r>
              <a:rPr lang="en-US" dirty="0"/>
              <a:t>Making a business plan</a:t>
            </a:r>
          </a:p>
          <a:p>
            <a:pPr>
              <a:defRPr/>
            </a:pPr>
            <a:r>
              <a:rPr lang="en-US" dirty="0"/>
              <a:t>Going on vacation</a:t>
            </a:r>
          </a:p>
          <a:p>
            <a:pPr>
              <a:defRPr/>
            </a:pPr>
            <a:r>
              <a:rPr lang="en-US" dirty="0"/>
              <a:t>Having a wedding</a:t>
            </a:r>
          </a:p>
          <a:p>
            <a:pPr>
              <a:defRPr/>
            </a:pPr>
            <a:r>
              <a:rPr lang="en-US" dirty="0"/>
              <a:t>Building a house</a:t>
            </a:r>
          </a:p>
          <a:p>
            <a:pPr>
              <a:defRPr/>
            </a:pPr>
            <a:endParaRPr lang="en-US" dirty="0"/>
          </a:p>
        </p:txBody>
      </p:sp>
      <p:graphicFrame>
        <p:nvGraphicFramePr>
          <p:cNvPr id="12288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9272814"/>
              </p:ext>
            </p:extLst>
          </p:nvPr>
        </p:nvGraphicFramePr>
        <p:xfrm>
          <a:off x="5105400" y="3657600"/>
          <a:ext cx="3429000" cy="234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877263" imgH="1286561" progId="MS_ClipArt_Gallery.2">
                  <p:embed/>
                </p:oleObj>
              </mc:Choice>
              <mc:Fallback>
                <p:oleObj name="Clip" r:id="rId2" imgW="1877263" imgH="1286561" progId="MS_ClipArt_Gallery.2">
                  <p:embed/>
                  <p:pic>
                    <p:nvPicPr>
                      <p:cNvPr id="122884" name="Object 4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3657600"/>
                        <a:ext cx="3429000" cy="234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362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Exercises:</a:t>
            </a:r>
            <a:br>
              <a:rPr lang="en-US"/>
            </a:br>
            <a:r>
              <a:rPr lang="en-US"/>
              <a:t>Test Taking Checklist</a:t>
            </a:r>
            <a:br>
              <a:rPr lang="en-US"/>
            </a:br>
            <a:br>
              <a:rPr lang="en-US"/>
            </a:br>
            <a:r>
              <a:rPr lang="en-US"/>
              <a:t>Analyze Your Test Taking Skills</a:t>
            </a:r>
            <a:br>
              <a:rPr lang="en-US"/>
            </a:br>
            <a:br>
              <a:rPr lang="en-US"/>
            </a:br>
            <a:endParaRPr lang="en-US"/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Study Groups</a:t>
            </a:r>
          </a:p>
        </p:txBody>
      </p:sp>
      <p:pic>
        <p:nvPicPr>
          <p:cNvPr id="247810" name="Picture 2" descr="Image result for image study group">
            <a:extLst>
              <a:ext uri="{FF2B5EF4-FFF2-40B4-BE49-F238E27FC236}">
                <a16:creationId xmlns:a16="http://schemas.microsoft.com/office/drawing/2014/main" id="{A8BD6BAF-1BF8-4A09-BB25-78164DF3B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99" y="1628800"/>
            <a:ext cx="685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385524" y="112474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How to Review Effectively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0713" y="1991330"/>
            <a:ext cx="7416800" cy="4119989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C00000"/>
                </a:solidFill>
              </a:rPr>
              <a:t>Immediate</a:t>
            </a:r>
            <a:r>
              <a:rPr lang="en-US" dirty="0"/>
              <a:t> Review</a:t>
            </a:r>
          </a:p>
          <a:p>
            <a:pPr>
              <a:defRPr/>
            </a:pPr>
            <a:r>
              <a:rPr lang="en-US" dirty="0">
                <a:solidFill>
                  <a:srgbClr val="C00000"/>
                </a:solidFill>
              </a:rPr>
              <a:t>Intermediate</a:t>
            </a:r>
            <a:r>
              <a:rPr lang="en-US" dirty="0"/>
              <a:t> Review</a:t>
            </a:r>
          </a:p>
          <a:p>
            <a:pPr>
              <a:defRPr/>
            </a:pPr>
            <a:r>
              <a:rPr lang="en-US" dirty="0">
                <a:solidFill>
                  <a:srgbClr val="C00000"/>
                </a:solidFill>
              </a:rPr>
              <a:t>Final</a:t>
            </a:r>
            <a:r>
              <a:rPr lang="en-US" dirty="0"/>
              <a:t> Review</a:t>
            </a:r>
          </a:p>
        </p:txBody>
      </p:sp>
      <p:grpSp>
        <p:nvGrpSpPr>
          <p:cNvPr id="14340" name="Group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>
            <a:off x="4053432" y="3521629"/>
            <a:ext cx="3938588" cy="2566988"/>
            <a:chOff x="2886" y="726"/>
            <a:chExt cx="2529" cy="1953"/>
          </a:xfrm>
        </p:grpSpPr>
        <p:grpSp>
          <p:nvGrpSpPr>
            <p:cNvPr id="14341" name="Group 5"/>
            <p:cNvGrpSpPr>
              <a:grpSpLocks/>
            </p:cNvGrpSpPr>
            <p:nvPr/>
          </p:nvGrpSpPr>
          <p:grpSpPr bwMode="auto">
            <a:xfrm>
              <a:off x="3024" y="892"/>
              <a:ext cx="2391" cy="1787"/>
              <a:chOff x="3024" y="892"/>
              <a:chExt cx="2391" cy="1787"/>
            </a:xfrm>
          </p:grpSpPr>
          <p:sp>
            <p:nvSpPr>
              <p:cNvPr id="14525" name="Freeform 6"/>
              <p:cNvSpPr>
                <a:spLocks/>
              </p:cNvSpPr>
              <p:nvPr/>
            </p:nvSpPr>
            <p:spPr bwMode="auto">
              <a:xfrm>
                <a:off x="3024" y="892"/>
                <a:ext cx="2391" cy="1782"/>
              </a:xfrm>
              <a:custGeom>
                <a:avLst/>
                <a:gdLst>
                  <a:gd name="T0" fmla="*/ 0 w 2391"/>
                  <a:gd name="T1" fmla="*/ 0 h 1782"/>
                  <a:gd name="T2" fmla="*/ 2390 w 2391"/>
                  <a:gd name="T3" fmla="*/ 0 h 1782"/>
                  <a:gd name="T4" fmla="*/ 2390 w 2391"/>
                  <a:gd name="T5" fmla="*/ 1781 h 1782"/>
                  <a:gd name="T6" fmla="*/ 0 w 2391"/>
                  <a:gd name="T7" fmla="*/ 1781 h 1782"/>
                  <a:gd name="T8" fmla="*/ 0 w 2391"/>
                  <a:gd name="T9" fmla="*/ 0 h 17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1"/>
                  <a:gd name="T16" fmla="*/ 0 h 1782"/>
                  <a:gd name="T17" fmla="*/ 2391 w 2391"/>
                  <a:gd name="T18" fmla="*/ 1782 h 17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1" h="1782">
                    <a:moveTo>
                      <a:pt x="0" y="0"/>
                    </a:moveTo>
                    <a:lnTo>
                      <a:pt x="2390" y="0"/>
                    </a:lnTo>
                    <a:lnTo>
                      <a:pt x="2390" y="1781"/>
                    </a:lnTo>
                    <a:lnTo>
                      <a:pt x="0" y="178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8080A0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4526" name="Group 7"/>
              <p:cNvGrpSpPr>
                <a:grpSpLocks/>
              </p:cNvGrpSpPr>
              <p:nvPr/>
            </p:nvGrpSpPr>
            <p:grpSpPr bwMode="auto">
              <a:xfrm>
                <a:off x="3032" y="1178"/>
                <a:ext cx="2374" cy="1243"/>
                <a:chOff x="3032" y="1178"/>
                <a:chExt cx="2374" cy="1243"/>
              </a:xfrm>
            </p:grpSpPr>
            <p:sp>
              <p:nvSpPr>
                <p:cNvPr id="14533" name="Line 8"/>
                <p:cNvSpPr>
                  <a:spLocks noChangeShapeType="1"/>
                </p:cNvSpPr>
                <p:nvPr/>
              </p:nvSpPr>
              <p:spPr bwMode="auto">
                <a:xfrm>
                  <a:off x="3032" y="1941"/>
                  <a:ext cx="2372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34" name="Line 9"/>
                <p:cNvSpPr>
                  <a:spLocks noChangeShapeType="1"/>
                </p:cNvSpPr>
                <p:nvPr/>
              </p:nvSpPr>
              <p:spPr bwMode="auto">
                <a:xfrm>
                  <a:off x="3032" y="2181"/>
                  <a:ext cx="2372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35" name="Line 10"/>
                <p:cNvSpPr>
                  <a:spLocks noChangeShapeType="1"/>
                </p:cNvSpPr>
                <p:nvPr/>
              </p:nvSpPr>
              <p:spPr bwMode="auto">
                <a:xfrm>
                  <a:off x="3032" y="1700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36" name="Line 11"/>
                <p:cNvSpPr>
                  <a:spLocks noChangeShapeType="1"/>
                </p:cNvSpPr>
                <p:nvPr/>
              </p:nvSpPr>
              <p:spPr bwMode="auto">
                <a:xfrm>
                  <a:off x="3032" y="2421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37" name="Line 12"/>
                <p:cNvSpPr>
                  <a:spLocks noChangeShapeType="1"/>
                </p:cNvSpPr>
                <p:nvPr/>
              </p:nvSpPr>
              <p:spPr bwMode="auto">
                <a:xfrm>
                  <a:off x="3032" y="1450"/>
                  <a:ext cx="2372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4538" name="Group 13"/>
                <p:cNvGrpSpPr>
                  <a:grpSpLocks/>
                </p:cNvGrpSpPr>
                <p:nvPr/>
              </p:nvGrpSpPr>
              <p:grpSpPr bwMode="auto">
                <a:xfrm>
                  <a:off x="3032" y="1178"/>
                  <a:ext cx="2374" cy="18"/>
                  <a:chOff x="3032" y="1178"/>
                  <a:chExt cx="2374" cy="18"/>
                </a:xfrm>
              </p:grpSpPr>
              <p:sp>
                <p:nvSpPr>
                  <p:cNvPr id="14539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3032" y="1196"/>
                    <a:ext cx="2372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540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3032" y="1178"/>
                    <a:ext cx="2374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4527" name="Line 16"/>
              <p:cNvSpPr>
                <a:spLocks noChangeShapeType="1"/>
              </p:cNvSpPr>
              <p:nvPr/>
            </p:nvSpPr>
            <p:spPr bwMode="auto">
              <a:xfrm flipV="1">
                <a:off x="3363" y="1187"/>
                <a:ext cx="0" cy="149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28" name="Line 17"/>
              <p:cNvSpPr>
                <a:spLocks noChangeShapeType="1"/>
              </p:cNvSpPr>
              <p:nvPr/>
            </p:nvSpPr>
            <p:spPr bwMode="auto">
              <a:xfrm flipV="1">
                <a:off x="4048" y="1188"/>
                <a:ext cx="0" cy="148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29" name="Line 18"/>
              <p:cNvSpPr>
                <a:spLocks noChangeShapeType="1"/>
              </p:cNvSpPr>
              <p:nvPr/>
            </p:nvSpPr>
            <p:spPr bwMode="auto">
              <a:xfrm>
                <a:off x="3708" y="1204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30" name="Line 19"/>
              <p:cNvSpPr>
                <a:spLocks noChangeShapeType="1"/>
              </p:cNvSpPr>
              <p:nvPr/>
            </p:nvSpPr>
            <p:spPr bwMode="auto">
              <a:xfrm flipV="1">
                <a:off x="4390" y="1188"/>
                <a:ext cx="0" cy="148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31" name="Line 20"/>
              <p:cNvSpPr>
                <a:spLocks noChangeShapeType="1"/>
              </p:cNvSpPr>
              <p:nvPr/>
            </p:nvSpPr>
            <p:spPr bwMode="auto">
              <a:xfrm flipV="1">
                <a:off x="5071" y="1188"/>
                <a:ext cx="0" cy="14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32" name="Line 21"/>
              <p:cNvSpPr>
                <a:spLocks noChangeShapeType="1"/>
              </p:cNvSpPr>
              <p:nvPr/>
            </p:nvSpPr>
            <p:spPr bwMode="auto">
              <a:xfrm>
                <a:off x="4732" y="1204"/>
                <a:ext cx="0" cy="14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342" name="Group 22"/>
            <p:cNvGrpSpPr>
              <a:grpSpLocks/>
            </p:cNvGrpSpPr>
            <p:nvPr/>
          </p:nvGrpSpPr>
          <p:grpSpPr bwMode="auto">
            <a:xfrm>
              <a:off x="3001" y="869"/>
              <a:ext cx="2391" cy="1788"/>
              <a:chOff x="3001" y="869"/>
              <a:chExt cx="2391" cy="1788"/>
            </a:xfrm>
          </p:grpSpPr>
          <p:sp>
            <p:nvSpPr>
              <p:cNvPr id="14509" name="Freeform 23"/>
              <p:cNvSpPr>
                <a:spLocks/>
              </p:cNvSpPr>
              <p:nvPr/>
            </p:nvSpPr>
            <p:spPr bwMode="auto">
              <a:xfrm>
                <a:off x="3001" y="869"/>
                <a:ext cx="2391" cy="1784"/>
              </a:xfrm>
              <a:custGeom>
                <a:avLst/>
                <a:gdLst>
                  <a:gd name="T0" fmla="*/ 0 w 2391"/>
                  <a:gd name="T1" fmla="*/ 0 h 1784"/>
                  <a:gd name="T2" fmla="*/ 2390 w 2391"/>
                  <a:gd name="T3" fmla="*/ 0 h 1784"/>
                  <a:gd name="T4" fmla="*/ 2390 w 2391"/>
                  <a:gd name="T5" fmla="*/ 1783 h 1784"/>
                  <a:gd name="T6" fmla="*/ 0 w 2391"/>
                  <a:gd name="T7" fmla="*/ 1783 h 1784"/>
                  <a:gd name="T8" fmla="*/ 0 w 2391"/>
                  <a:gd name="T9" fmla="*/ 0 h 17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1"/>
                  <a:gd name="T16" fmla="*/ 0 h 1784"/>
                  <a:gd name="T17" fmla="*/ 2391 w 2391"/>
                  <a:gd name="T18" fmla="*/ 1784 h 17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1" h="1784">
                    <a:moveTo>
                      <a:pt x="0" y="0"/>
                    </a:moveTo>
                    <a:lnTo>
                      <a:pt x="2390" y="0"/>
                    </a:lnTo>
                    <a:lnTo>
                      <a:pt x="2390" y="1783"/>
                    </a:lnTo>
                    <a:lnTo>
                      <a:pt x="0" y="178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A0A0C0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4510" name="Group 24"/>
              <p:cNvGrpSpPr>
                <a:grpSpLocks/>
              </p:cNvGrpSpPr>
              <p:nvPr/>
            </p:nvGrpSpPr>
            <p:grpSpPr bwMode="auto">
              <a:xfrm>
                <a:off x="3009" y="1156"/>
                <a:ext cx="2374" cy="1241"/>
                <a:chOff x="3009" y="1156"/>
                <a:chExt cx="2374" cy="1241"/>
              </a:xfrm>
            </p:grpSpPr>
            <p:sp>
              <p:nvSpPr>
                <p:cNvPr id="14517" name="Line 25"/>
                <p:cNvSpPr>
                  <a:spLocks noChangeShapeType="1"/>
                </p:cNvSpPr>
                <p:nvPr/>
              </p:nvSpPr>
              <p:spPr bwMode="auto">
                <a:xfrm>
                  <a:off x="3009" y="1918"/>
                  <a:ext cx="2371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18" name="Line 26"/>
                <p:cNvSpPr>
                  <a:spLocks noChangeShapeType="1"/>
                </p:cNvSpPr>
                <p:nvPr/>
              </p:nvSpPr>
              <p:spPr bwMode="auto">
                <a:xfrm>
                  <a:off x="3009" y="2159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19" name="Line 27"/>
                <p:cNvSpPr>
                  <a:spLocks noChangeShapeType="1"/>
                </p:cNvSpPr>
                <p:nvPr/>
              </p:nvSpPr>
              <p:spPr bwMode="auto">
                <a:xfrm>
                  <a:off x="3009" y="1676"/>
                  <a:ext cx="2371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20" name="Line 28"/>
                <p:cNvSpPr>
                  <a:spLocks noChangeShapeType="1"/>
                </p:cNvSpPr>
                <p:nvPr/>
              </p:nvSpPr>
              <p:spPr bwMode="auto">
                <a:xfrm>
                  <a:off x="3009" y="2397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21" name="Line 29"/>
                <p:cNvSpPr>
                  <a:spLocks noChangeShapeType="1"/>
                </p:cNvSpPr>
                <p:nvPr/>
              </p:nvSpPr>
              <p:spPr bwMode="auto">
                <a:xfrm>
                  <a:off x="3009" y="1426"/>
                  <a:ext cx="2373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4522" name="Group 30"/>
                <p:cNvGrpSpPr>
                  <a:grpSpLocks/>
                </p:cNvGrpSpPr>
                <p:nvPr/>
              </p:nvGrpSpPr>
              <p:grpSpPr bwMode="auto">
                <a:xfrm>
                  <a:off x="3009" y="1156"/>
                  <a:ext cx="2373" cy="17"/>
                  <a:chOff x="3009" y="1156"/>
                  <a:chExt cx="2373" cy="17"/>
                </a:xfrm>
              </p:grpSpPr>
              <p:sp>
                <p:nvSpPr>
                  <p:cNvPr id="14523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3009" y="1173"/>
                    <a:ext cx="2373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524" name="Line 32"/>
                  <p:cNvSpPr>
                    <a:spLocks noChangeShapeType="1"/>
                  </p:cNvSpPr>
                  <p:nvPr/>
                </p:nvSpPr>
                <p:spPr bwMode="auto">
                  <a:xfrm>
                    <a:off x="3009" y="1156"/>
                    <a:ext cx="2371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4511" name="Line 33"/>
              <p:cNvSpPr>
                <a:spLocks noChangeShapeType="1"/>
              </p:cNvSpPr>
              <p:nvPr/>
            </p:nvSpPr>
            <p:spPr bwMode="auto">
              <a:xfrm>
                <a:off x="3341" y="1182"/>
                <a:ext cx="0" cy="14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12" name="Line 34"/>
              <p:cNvSpPr>
                <a:spLocks noChangeShapeType="1"/>
              </p:cNvSpPr>
              <p:nvPr/>
            </p:nvSpPr>
            <p:spPr bwMode="auto">
              <a:xfrm>
                <a:off x="4024" y="1182"/>
                <a:ext cx="0" cy="14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13" name="Line 35"/>
              <p:cNvSpPr>
                <a:spLocks noChangeShapeType="1"/>
              </p:cNvSpPr>
              <p:nvPr/>
            </p:nvSpPr>
            <p:spPr bwMode="auto">
              <a:xfrm>
                <a:off x="3685" y="1182"/>
                <a:ext cx="0" cy="14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14" name="Line 36"/>
              <p:cNvSpPr>
                <a:spLocks noChangeShapeType="1"/>
              </p:cNvSpPr>
              <p:nvPr/>
            </p:nvSpPr>
            <p:spPr bwMode="auto">
              <a:xfrm flipV="1">
                <a:off x="4368" y="1165"/>
                <a:ext cx="0" cy="14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15" name="Line 37"/>
              <p:cNvSpPr>
                <a:spLocks noChangeShapeType="1"/>
              </p:cNvSpPr>
              <p:nvPr/>
            </p:nvSpPr>
            <p:spPr bwMode="auto">
              <a:xfrm>
                <a:off x="5049" y="1182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16" name="Line 38"/>
              <p:cNvSpPr>
                <a:spLocks noChangeShapeType="1"/>
              </p:cNvSpPr>
              <p:nvPr/>
            </p:nvSpPr>
            <p:spPr bwMode="auto">
              <a:xfrm>
                <a:off x="4708" y="1182"/>
                <a:ext cx="0" cy="14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343" name="Group 39"/>
            <p:cNvGrpSpPr>
              <a:grpSpLocks/>
            </p:cNvGrpSpPr>
            <p:nvPr/>
          </p:nvGrpSpPr>
          <p:grpSpPr bwMode="auto">
            <a:xfrm>
              <a:off x="2978" y="846"/>
              <a:ext cx="2394" cy="1791"/>
              <a:chOff x="2978" y="846"/>
              <a:chExt cx="2394" cy="1791"/>
            </a:xfrm>
          </p:grpSpPr>
          <p:sp>
            <p:nvSpPr>
              <p:cNvPr id="14494" name="Freeform 40"/>
              <p:cNvSpPr>
                <a:spLocks/>
              </p:cNvSpPr>
              <p:nvPr/>
            </p:nvSpPr>
            <p:spPr bwMode="auto">
              <a:xfrm>
                <a:off x="2978" y="846"/>
                <a:ext cx="2394" cy="1784"/>
              </a:xfrm>
              <a:custGeom>
                <a:avLst/>
                <a:gdLst>
                  <a:gd name="T0" fmla="*/ 0 w 2394"/>
                  <a:gd name="T1" fmla="*/ 0 h 1784"/>
                  <a:gd name="T2" fmla="*/ 2393 w 2394"/>
                  <a:gd name="T3" fmla="*/ 0 h 1784"/>
                  <a:gd name="T4" fmla="*/ 2393 w 2394"/>
                  <a:gd name="T5" fmla="*/ 1783 h 1784"/>
                  <a:gd name="T6" fmla="*/ 0 w 2394"/>
                  <a:gd name="T7" fmla="*/ 1783 h 1784"/>
                  <a:gd name="T8" fmla="*/ 0 w 2394"/>
                  <a:gd name="T9" fmla="*/ 0 h 17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4"/>
                  <a:gd name="T16" fmla="*/ 0 h 1784"/>
                  <a:gd name="T17" fmla="*/ 2394 w 2394"/>
                  <a:gd name="T18" fmla="*/ 1784 h 17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4" h="1784">
                    <a:moveTo>
                      <a:pt x="0" y="0"/>
                    </a:moveTo>
                    <a:lnTo>
                      <a:pt x="2393" y="0"/>
                    </a:lnTo>
                    <a:lnTo>
                      <a:pt x="2393" y="1783"/>
                    </a:lnTo>
                    <a:lnTo>
                      <a:pt x="0" y="178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E0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95" name="Line 41"/>
              <p:cNvSpPr>
                <a:spLocks noChangeShapeType="1"/>
              </p:cNvSpPr>
              <p:nvPr/>
            </p:nvSpPr>
            <p:spPr bwMode="auto">
              <a:xfrm>
                <a:off x="2987" y="1896"/>
                <a:ext cx="2371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96" name="Line 42"/>
              <p:cNvSpPr>
                <a:spLocks noChangeShapeType="1"/>
              </p:cNvSpPr>
              <p:nvPr/>
            </p:nvSpPr>
            <p:spPr bwMode="auto">
              <a:xfrm>
                <a:off x="2987" y="2135"/>
                <a:ext cx="237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97" name="Line 43"/>
              <p:cNvSpPr>
                <a:spLocks noChangeShapeType="1"/>
              </p:cNvSpPr>
              <p:nvPr/>
            </p:nvSpPr>
            <p:spPr bwMode="auto">
              <a:xfrm>
                <a:off x="2987" y="1653"/>
                <a:ext cx="237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98" name="Line 44"/>
              <p:cNvSpPr>
                <a:spLocks noChangeShapeType="1"/>
              </p:cNvSpPr>
              <p:nvPr/>
            </p:nvSpPr>
            <p:spPr bwMode="auto">
              <a:xfrm>
                <a:off x="2987" y="2374"/>
                <a:ext cx="237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99" name="Line 45"/>
              <p:cNvSpPr>
                <a:spLocks noChangeShapeType="1"/>
              </p:cNvSpPr>
              <p:nvPr/>
            </p:nvSpPr>
            <p:spPr bwMode="auto">
              <a:xfrm>
                <a:off x="2987" y="1404"/>
                <a:ext cx="237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4500" name="Group 46"/>
              <p:cNvGrpSpPr>
                <a:grpSpLocks/>
              </p:cNvGrpSpPr>
              <p:nvPr/>
            </p:nvGrpSpPr>
            <p:grpSpPr bwMode="auto">
              <a:xfrm>
                <a:off x="2987" y="1132"/>
                <a:ext cx="2376" cy="19"/>
                <a:chOff x="2987" y="1132"/>
                <a:chExt cx="2376" cy="19"/>
              </a:xfrm>
            </p:grpSpPr>
            <p:sp>
              <p:nvSpPr>
                <p:cNvPr id="14507" name="Line 47"/>
                <p:cNvSpPr>
                  <a:spLocks noChangeShapeType="1"/>
                </p:cNvSpPr>
                <p:nvPr/>
              </p:nvSpPr>
              <p:spPr bwMode="auto">
                <a:xfrm>
                  <a:off x="2987" y="1151"/>
                  <a:ext cx="237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08" name="Line 48"/>
                <p:cNvSpPr>
                  <a:spLocks noChangeShapeType="1"/>
                </p:cNvSpPr>
                <p:nvPr/>
              </p:nvSpPr>
              <p:spPr bwMode="auto">
                <a:xfrm>
                  <a:off x="2987" y="1132"/>
                  <a:ext cx="237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4501" name="Line 49"/>
              <p:cNvSpPr>
                <a:spLocks noChangeShapeType="1"/>
              </p:cNvSpPr>
              <p:nvPr/>
            </p:nvSpPr>
            <p:spPr bwMode="auto">
              <a:xfrm flipV="1">
                <a:off x="3318" y="1144"/>
                <a:ext cx="0" cy="148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02" name="Line 50"/>
              <p:cNvSpPr>
                <a:spLocks noChangeShapeType="1"/>
              </p:cNvSpPr>
              <p:nvPr/>
            </p:nvSpPr>
            <p:spPr bwMode="auto">
              <a:xfrm flipV="1">
                <a:off x="4002" y="1143"/>
                <a:ext cx="0" cy="14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03" name="Line 51"/>
              <p:cNvSpPr>
                <a:spLocks noChangeShapeType="1"/>
              </p:cNvSpPr>
              <p:nvPr/>
            </p:nvSpPr>
            <p:spPr bwMode="auto">
              <a:xfrm flipV="1">
                <a:off x="3661" y="1143"/>
                <a:ext cx="0" cy="149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04" name="Line 52"/>
              <p:cNvSpPr>
                <a:spLocks noChangeShapeType="1"/>
              </p:cNvSpPr>
              <p:nvPr/>
            </p:nvSpPr>
            <p:spPr bwMode="auto">
              <a:xfrm flipV="1">
                <a:off x="4345" y="1144"/>
                <a:ext cx="0" cy="149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05" name="Line 53"/>
              <p:cNvSpPr>
                <a:spLocks noChangeShapeType="1"/>
              </p:cNvSpPr>
              <p:nvPr/>
            </p:nvSpPr>
            <p:spPr bwMode="auto">
              <a:xfrm flipV="1">
                <a:off x="5027" y="1144"/>
                <a:ext cx="0" cy="149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06" name="Line 54"/>
              <p:cNvSpPr>
                <a:spLocks noChangeShapeType="1"/>
              </p:cNvSpPr>
              <p:nvPr/>
            </p:nvSpPr>
            <p:spPr bwMode="auto">
              <a:xfrm flipV="1">
                <a:off x="4686" y="1144"/>
                <a:ext cx="0" cy="149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344" name="Group 55"/>
            <p:cNvGrpSpPr>
              <a:grpSpLocks/>
            </p:cNvGrpSpPr>
            <p:nvPr/>
          </p:nvGrpSpPr>
          <p:grpSpPr bwMode="auto">
            <a:xfrm>
              <a:off x="2955" y="823"/>
              <a:ext cx="2394" cy="1788"/>
              <a:chOff x="2955" y="823"/>
              <a:chExt cx="2394" cy="1788"/>
            </a:xfrm>
          </p:grpSpPr>
          <p:sp>
            <p:nvSpPr>
              <p:cNvPr id="14479" name="Freeform 56"/>
              <p:cNvSpPr>
                <a:spLocks/>
              </p:cNvSpPr>
              <p:nvPr/>
            </p:nvSpPr>
            <p:spPr bwMode="auto">
              <a:xfrm>
                <a:off x="2955" y="823"/>
                <a:ext cx="2394" cy="1784"/>
              </a:xfrm>
              <a:custGeom>
                <a:avLst/>
                <a:gdLst>
                  <a:gd name="T0" fmla="*/ 0 w 2394"/>
                  <a:gd name="T1" fmla="*/ 0 h 1784"/>
                  <a:gd name="T2" fmla="*/ 2393 w 2394"/>
                  <a:gd name="T3" fmla="*/ 0 h 1784"/>
                  <a:gd name="T4" fmla="*/ 2393 w 2394"/>
                  <a:gd name="T5" fmla="*/ 1783 h 1784"/>
                  <a:gd name="T6" fmla="*/ 0 w 2394"/>
                  <a:gd name="T7" fmla="*/ 1783 h 1784"/>
                  <a:gd name="T8" fmla="*/ 0 w 2394"/>
                  <a:gd name="T9" fmla="*/ 0 h 17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4"/>
                  <a:gd name="T16" fmla="*/ 0 h 1784"/>
                  <a:gd name="T17" fmla="*/ 2394 w 2394"/>
                  <a:gd name="T18" fmla="*/ 1784 h 17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4" h="1784">
                    <a:moveTo>
                      <a:pt x="0" y="0"/>
                    </a:moveTo>
                    <a:lnTo>
                      <a:pt x="2393" y="0"/>
                    </a:lnTo>
                    <a:lnTo>
                      <a:pt x="2393" y="1783"/>
                    </a:lnTo>
                    <a:lnTo>
                      <a:pt x="0" y="178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E0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80" name="Line 57"/>
              <p:cNvSpPr>
                <a:spLocks noChangeShapeType="1"/>
              </p:cNvSpPr>
              <p:nvPr/>
            </p:nvSpPr>
            <p:spPr bwMode="auto">
              <a:xfrm>
                <a:off x="2962" y="1873"/>
                <a:ext cx="237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81" name="Line 58"/>
              <p:cNvSpPr>
                <a:spLocks noChangeShapeType="1"/>
              </p:cNvSpPr>
              <p:nvPr/>
            </p:nvSpPr>
            <p:spPr bwMode="auto">
              <a:xfrm>
                <a:off x="2962" y="2112"/>
                <a:ext cx="237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82" name="Line 59"/>
              <p:cNvSpPr>
                <a:spLocks noChangeShapeType="1"/>
              </p:cNvSpPr>
              <p:nvPr/>
            </p:nvSpPr>
            <p:spPr bwMode="auto">
              <a:xfrm>
                <a:off x="2962" y="1630"/>
                <a:ext cx="237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83" name="Line 60"/>
              <p:cNvSpPr>
                <a:spLocks noChangeShapeType="1"/>
              </p:cNvSpPr>
              <p:nvPr/>
            </p:nvSpPr>
            <p:spPr bwMode="auto">
              <a:xfrm>
                <a:off x="2962" y="2356"/>
                <a:ext cx="237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84" name="Line 61"/>
              <p:cNvSpPr>
                <a:spLocks noChangeShapeType="1"/>
              </p:cNvSpPr>
              <p:nvPr/>
            </p:nvSpPr>
            <p:spPr bwMode="auto">
              <a:xfrm>
                <a:off x="2962" y="1385"/>
                <a:ext cx="237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4485" name="Group 62"/>
              <p:cNvGrpSpPr>
                <a:grpSpLocks/>
              </p:cNvGrpSpPr>
              <p:nvPr/>
            </p:nvGrpSpPr>
            <p:grpSpPr bwMode="auto">
              <a:xfrm>
                <a:off x="2962" y="1109"/>
                <a:ext cx="2374" cy="20"/>
                <a:chOff x="2962" y="1109"/>
                <a:chExt cx="2374" cy="20"/>
              </a:xfrm>
            </p:grpSpPr>
            <p:sp>
              <p:nvSpPr>
                <p:cNvPr id="14492" name="Line 63"/>
                <p:cNvSpPr>
                  <a:spLocks noChangeShapeType="1"/>
                </p:cNvSpPr>
                <p:nvPr/>
              </p:nvSpPr>
              <p:spPr bwMode="auto">
                <a:xfrm>
                  <a:off x="2962" y="1129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93" name="Line 64"/>
                <p:cNvSpPr>
                  <a:spLocks noChangeShapeType="1"/>
                </p:cNvSpPr>
                <p:nvPr/>
              </p:nvSpPr>
              <p:spPr bwMode="auto">
                <a:xfrm>
                  <a:off x="2962" y="1109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4486" name="Line 65"/>
              <p:cNvSpPr>
                <a:spLocks noChangeShapeType="1"/>
              </p:cNvSpPr>
              <p:nvPr/>
            </p:nvSpPr>
            <p:spPr bwMode="auto">
              <a:xfrm>
                <a:off x="3297" y="1136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87" name="Line 66"/>
              <p:cNvSpPr>
                <a:spLocks noChangeShapeType="1"/>
              </p:cNvSpPr>
              <p:nvPr/>
            </p:nvSpPr>
            <p:spPr bwMode="auto">
              <a:xfrm>
                <a:off x="3979" y="1136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88" name="Line 67"/>
              <p:cNvSpPr>
                <a:spLocks noChangeShapeType="1"/>
              </p:cNvSpPr>
              <p:nvPr/>
            </p:nvSpPr>
            <p:spPr bwMode="auto">
              <a:xfrm>
                <a:off x="3638" y="1136"/>
                <a:ext cx="0" cy="146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89" name="Line 68"/>
              <p:cNvSpPr>
                <a:spLocks noChangeShapeType="1"/>
              </p:cNvSpPr>
              <p:nvPr/>
            </p:nvSpPr>
            <p:spPr bwMode="auto">
              <a:xfrm>
                <a:off x="4323" y="1136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90" name="Line 69"/>
              <p:cNvSpPr>
                <a:spLocks noChangeShapeType="1"/>
              </p:cNvSpPr>
              <p:nvPr/>
            </p:nvSpPr>
            <p:spPr bwMode="auto">
              <a:xfrm flipV="1">
                <a:off x="5005" y="1119"/>
                <a:ext cx="0" cy="14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91" name="Line 70"/>
              <p:cNvSpPr>
                <a:spLocks noChangeShapeType="1"/>
              </p:cNvSpPr>
              <p:nvPr/>
            </p:nvSpPr>
            <p:spPr bwMode="auto">
              <a:xfrm>
                <a:off x="4663" y="1136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345" name="Group 71"/>
            <p:cNvGrpSpPr>
              <a:grpSpLocks/>
            </p:cNvGrpSpPr>
            <p:nvPr/>
          </p:nvGrpSpPr>
          <p:grpSpPr bwMode="auto">
            <a:xfrm>
              <a:off x="2932" y="800"/>
              <a:ext cx="2394" cy="1788"/>
              <a:chOff x="2932" y="800"/>
              <a:chExt cx="2394" cy="1788"/>
            </a:xfrm>
          </p:grpSpPr>
          <p:sp>
            <p:nvSpPr>
              <p:cNvPr id="14463" name="Freeform 72"/>
              <p:cNvSpPr>
                <a:spLocks/>
              </p:cNvSpPr>
              <p:nvPr/>
            </p:nvSpPr>
            <p:spPr bwMode="auto">
              <a:xfrm>
                <a:off x="2932" y="800"/>
                <a:ext cx="2394" cy="1784"/>
              </a:xfrm>
              <a:custGeom>
                <a:avLst/>
                <a:gdLst>
                  <a:gd name="T0" fmla="*/ 0 w 2394"/>
                  <a:gd name="T1" fmla="*/ 0 h 1784"/>
                  <a:gd name="T2" fmla="*/ 2393 w 2394"/>
                  <a:gd name="T3" fmla="*/ 0 h 1784"/>
                  <a:gd name="T4" fmla="*/ 2393 w 2394"/>
                  <a:gd name="T5" fmla="*/ 1783 h 1784"/>
                  <a:gd name="T6" fmla="*/ 0 w 2394"/>
                  <a:gd name="T7" fmla="*/ 1783 h 1784"/>
                  <a:gd name="T8" fmla="*/ 0 w 2394"/>
                  <a:gd name="T9" fmla="*/ 0 h 17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4"/>
                  <a:gd name="T16" fmla="*/ 0 h 1784"/>
                  <a:gd name="T17" fmla="*/ 2394 w 2394"/>
                  <a:gd name="T18" fmla="*/ 1784 h 17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4" h="1784">
                    <a:moveTo>
                      <a:pt x="0" y="0"/>
                    </a:moveTo>
                    <a:lnTo>
                      <a:pt x="2393" y="0"/>
                    </a:lnTo>
                    <a:lnTo>
                      <a:pt x="2393" y="1783"/>
                    </a:lnTo>
                    <a:lnTo>
                      <a:pt x="0" y="178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0E0FF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4464" name="Group 73"/>
              <p:cNvGrpSpPr>
                <a:grpSpLocks/>
              </p:cNvGrpSpPr>
              <p:nvPr/>
            </p:nvGrpSpPr>
            <p:grpSpPr bwMode="auto">
              <a:xfrm>
                <a:off x="2940" y="1086"/>
                <a:ext cx="2376" cy="1246"/>
                <a:chOff x="2940" y="1086"/>
                <a:chExt cx="2376" cy="1246"/>
              </a:xfrm>
            </p:grpSpPr>
            <p:sp>
              <p:nvSpPr>
                <p:cNvPr id="14471" name="Line 74"/>
                <p:cNvSpPr>
                  <a:spLocks noChangeShapeType="1"/>
                </p:cNvSpPr>
                <p:nvPr/>
              </p:nvSpPr>
              <p:spPr bwMode="auto">
                <a:xfrm>
                  <a:off x="2940" y="1851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72" name="Line 75"/>
                <p:cNvSpPr>
                  <a:spLocks noChangeShapeType="1"/>
                </p:cNvSpPr>
                <p:nvPr/>
              </p:nvSpPr>
              <p:spPr bwMode="auto">
                <a:xfrm>
                  <a:off x="2940" y="2089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73" name="Line 76"/>
                <p:cNvSpPr>
                  <a:spLocks noChangeShapeType="1"/>
                </p:cNvSpPr>
                <p:nvPr/>
              </p:nvSpPr>
              <p:spPr bwMode="auto">
                <a:xfrm>
                  <a:off x="2940" y="1607"/>
                  <a:ext cx="237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74" name="Line 77"/>
                <p:cNvSpPr>
                  <a:spLocks noChangeShapeType="1"/>
                </p:cNvSpPr>
                <p:nvPr/>
              </p:nvSpPr>
              <p:spPr bwMode="auto">
                <a:xfrm>
                  <a:off x="2940" y="2332"/>
                  <a:ext cx="237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75" name="Line 78"/>
                <p:cNvSpPr>
                  <a:spLocks noChangeShapeType="1"/>
                </p:cNvSpPr>
                <p:nvPr/>
              </p:nvSpPr>
              <p:spPr bwMode="auto">
                <a:xfrm>
                  <a:off x="2940" y="1361"/>
                  <a:ext cx="2375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4476" name="Group 79"/>
                <p:cNvGrpSpPr>
                  <a:grpSpLocks/>
                </p:cNvGrpSpPr>
                <p:nvPr/>
              </p:nvGrpSpPr>
              <p:grpSpPr bwMode="auto">
                <a:xfrm>
                  <a:off x="2940" y="1086"/>
                  <a:ext cx="2375" cy="19"/>
                  <a:chOff x="2940" y="1086"/>
                  <a:chExt cx="2375" cy="19"/>
                </a:xfrm>
              </p:grpSpPr>
              <p:sp>
                <p:nvSpPr>
                  <p:cNvPr id="14477" name="Line 80"/>
                  <p:cNvSpPr>
                    <a:spLocks noChangeShapeType="1"/>
                  </p:cNvSpPr>
                  <p:nvPr/>
                </p:nvSpPr>
                <p:spPr bwMode="auto">
                  <a:xfrm>
                    <a:off x="2940" y="1105"/>
                    <a:ext cx="237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478" name="Line 81"/>
                  <p:cNvSpPr>
                    <a:spLocks noChangeShapeType="1"/>
                  </p:cNvSpPr>
                  <p:nvPr/>
                </p:nvSpPr>
                <p:spPr bwMode="auto">
                  <a:xfrm>
                    <a:off x="2940" y="1086"/>
                    <a:ext cx="237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4465" name="Line 82"/>
              <p:cNvSpPr>
                <a:spLocks noChangeShapeType="1"/>
              </p:cNvSpPr>
              <p:nvPr/>
            </p:nvSpPr>
            <p:spPr bwMode="auto">
              <a:xfrm>
                <a:off x="3275" y="1113"/>
                <a:ext cx="0" cy="146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66" name="Line 83"/>
              <p:cNvSpPr>
                <a:spLocks noChangeShapeType="1"/>
              </p:cNvSpPr>
              <p:nvPr/>
            </p:nvSpPr>
            <p:spPr bwMode="auto">
              <a:xfrm flipV="1">
                <a:off x="3956" y="1096"/>
                <a:ext cx="0" cy="14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67" name="Line 84"/>
              <p:cNvSpPr>
                <a:spLocks noChangeShapeType="1"/>
              </p:cNvSpPr>
              <p:nvPr/>
            </p:nvSpPr>
            <p:spPr bwMode="auto">
              <a:xfrm>
                <a:off x="3616" y="1113"/>
                <a:ext cx="0" cy="146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68" name="Line 85"/>
              <p:cNvSpPr>
                <a:spLocks noChangeShapeType="1"/>
              </p:cNvSpPr>
              <p:nvPr/>
            </p:nvSpPr>
            <p:spPr bwMode="auto">
              <a:xfrm>
                <a:off x="4298" y="1113"/>
                <a:ext cx="0" cy="146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69" name="Line 86"/>
              <p:cNvSpPr>
                <a:spLocks noChangeShapeType="1"/>
              </p:cNvSpPr>
              <p:nvPr/>
            </p:nvSpPr>
            <p:spPr bwMode="auto">
              <a:xfrm>
                <a:off x="4983" y="1113"/>
                <a:ext cx="0" cy="146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70" name="Line 87"/>
              <p:cNvSpPr>
                <a:spLocks noChangeShapeType="1"/>
              </p:cNvSpPr>
              <p:nvPr/>
            </p:nvSpPr>
            <p:spPr bwMode="auto">
              <a:xfrm>
                <a:off x="4639" y="1113"/>
                <a:ext cx="0" cy="146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346" name="Group 88"/>
            <p:cNvGrpSpPr>
              <a:grpSpLocks/>
            </p:cNvGrpSpPr>
            <p:nvPr/>
          </p:nvGrpSpPr>
          <p:grpSpPr bwMode="auto">
            <a:xfrm>
              <a:off x="2909" y="777"/>
              <a:ext cx="2394" cy="1790"/>
              <a:chOff x="2909" y="777"/>
              <a:chExt cx="2394" cy="1790"/>
            </a:xfrm>
          </p:grpSpPr>
          <p:sp>
            <p:nvSpPr>
              <p:cNvPr id="14447" name="Freeform 89"/>
              <p:cNvSpPr>
                <a:spLocks/>
              </p:cNvSpPr>
              <p:nvPr/>
            </p:nvSpPr>
            <p:spPr bwMode="auto">
              <a:xfrm>
                <a:off x="2909" y="777"/>
                <a:ext cx="2394" cy="1784"/>
              </a:xfrm>
              <a:custGeom>
                <a:avLst/>
                <a:gdLst>
                  <a:gd name="T0" fmla="*/ 0 w 2394"/>
                  <a:gd name="T1" fmla="*/ 0 h 1784"/>
                  <a:gd name="T2" fmla="*/ 2393 w 2394"/>
                  <a:gd name="T3" fmla="*/ 0 h 1784"/>
                  <a:gd name="T4" fmla="*/ 2393 w 2394"/>
                  <a:gd name="T5" fmla="*/ 1783 h 1784"/>
                  <a:gd name="T6" fmla="*/ 0 w 2394"/>
                  <a:gd name="T7" fmla="*/ 1783 h 1784"/>
                  <a:gd name="T8" fmla="*/ 0 w 2394"/>
                  <a:gd name="T9" fmla="*/ 0 h 17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4"/>
                  <a:gd name="T16" fmla="*/ 0 h 1784"/>
                  <a:gd name="T17" fmla="*/ 2394 w 2394"/>
                  <a:gd name="T18" fmla="*/ 1784 h 17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4" h="1784">
                    <a:moveTo>
                      <a:pt x="0" y="0"/>
                    </a:moveTo>
                    <a:lnTo>
                      <a:pt x="2393" y="0"/>
                    </a:lnTo>
                    <a:lnTo>
                      <a:pt x="2393" y="1783"/>
                    </a:lnTo>
                    <a:lnTo>
                      <a:pt x="0" y="178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0E0FF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4448" name="Group 90"/>
              <p:cNvGrpSpPr>
                <a:grpSpLocks/>
              </p:cNvGrpSpPr>
              <p:nvPr/>
            </p:nvGrpSpPr>
            <p:grpSpPr bwMode="auto">
              <a:xfrm>
                <a:off x="2917" y="1068"/>
                <a:ext cx="2376" cy="1241"/>
                <a:chOff x="2917" y="1068"/>
                <a:chExt cx="2376" cy="1241"/>
              </a:xfrm>
            </p:grpSpPr>
            <p:sp>
              <p:nvSpPr>
                <p:cNvPr id="14455" name="Line 91"/>
                <p:cNvSpPr>
                  <a:spLocks noChangeShapeType="1"/>
                </p:cNvSpPr>
                <p:nvPr/>
              </p:nvSpPr>
              <p:spPr bwMode="auto">
                <a:xfrm>
                  <a:off x="2917" y="1828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56" name="Line 92"/>
                <p:cNvSpPr>
                  <a:spLocks noChangeShapeType="1"/>
                </p:cNvSpPr>
                <p:nvPr/>
              </p:nvSpPr>
              <p:spPr bwMode="auto">
                <a:xfrm>
                  <a:off x="2917" y="2066"/>
                  <a:ext cx="237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57" name="Line 93"/>
                <p:cNvSpPr>
                  <a:spLocks noChangeShapeType="1"/>
                </p:cNvSpPr>
                <p:nvPr/>
              </p:nvSpPr>
              <p:spPr bwMode="auto">
                <a:xfrm>
                  <a:off x="2917" y="1585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58" name="Line 94"/>
                <p:cNvSpPr>
                  <a:spLocks noChangeShapeType="1"/>
                </p:cNvSpPr>
                <p:nvPr/>
              </p:nvSpPr>
              <p:spPr bwMode="auto">
                <a:xfrm>
                  <a:off x="2917" y="2309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59" name="Line 95"/>
                <p:cNvSpPr>
                  <a:spLocks noChangeShapeType="1"/>
                </p:cNvSpPr>
                <p:nvPr/>
              </p:nvSpPr>
              <p:spPr bwMode="auto">
                <a:xfrm>
                  <a:off x="2917" y="1339"/>
                  <a:ext cx="2375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4460" name="Group 96"/>
                <p:cNvGrpSpPr>
                  <a:grpSpLocks/>
                </p:cNvGrpSpPr>
                <p:nvPr/>
              </p:nvGrpSpPr>
              <p:grpSpPr bwMode="auto">
                <a:xfrm>
                  <a:off x="2917" y="1068"/>
                  <a:ext cx="2375" cy="16"/>
                  <a:chOff x="2917" y="1068"/>
                  <a:chExt cx="2375" cy="16"/>
                </a:xfrm>
              </p:grpSpPr>
              <p:sp>
                <p:nvSpPr>
                  <p:cNvPr id="14461" name="Line 97"/>
                  <p:cNvSpPr>
                    <a:spLocks noChangeShapeType="1"/>
                  </p:cNvSpPr>
                  <p:nvPr/>
                </p:nvSpPr>
                <p:spPr bwMode="auto">
                  <a:xfrm>
                    <a:off x="2917" y="1084"/>
                    <a:ext cx="237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462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2917" y="1068"/>
                    <a:ext cx="237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4449" name="Line 99"/>
              <p:cNvSpPr>
                <a:spLocks noChangeShapeType="1"/>
              </p:cNvSpPr>
              <p:nvPr/>
            </p:nvSpPr>
            <p:spPr bwMode="auto">
              <a:xfrm flipV="1">
                <a:off x="3253" y="1073"/>
                <a:ext cx="0" cy="14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50" name="Line 100"/>
              <p:cNvSpPr>
                <a:spLocks noChangeShapeType="1"/>
              </p:cNvSpPr>
              <p:nvPr/>
            </p:nvSpPr>
            <p:spPr bwMode="auto">
              <a:xfrm flipV="1">
                <a:off x="3933" y="1073"/>
                <a:ext cx="0" cy="149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51" name="Line 101"/>
              <p:cNvSpPr>
                <a:spLocks noChangeShapeType="1"/>
              </p:cNvSpPr>
              <p:nvPr/>
            </p:nvSpPr>
            <p:spPr bwMode="auto">
              <a:xfrm flipV="1">
                <a:off x="3592" y="1073"/>
                <a:ext cx="0" cy="14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52" name="Line 102"/>
              <p:cNvSpPr>
                <a:spLocks noChangeShapeType="1"/>
              </p:cNvSpPr>
              <p:nvPr/>
            </p:nvSpPr>
            <p:spPr bwMode="auto">
              <a:xfrm flipV="1">
                <a:off x="4276" y="1073"/>
                <a:ext cx="0" cy="149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53" name="Line 103"/>
              <p:cNvSpPr>
                <a:spLocks noChangeShapeType="1"/>
              </p:cNvSpPr>
              <p:nvPr/>
            </p:nvSpPr>
            <p:spPr bwMode="auto">
              <a:xfrm flipV="1">
                <a:off x="4961" y="1073"/>
                <a:ext cx="0" cy="149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54" name="Line 104"/>
              <p:cNvSpPr>
                <a:spLocks noChangeShapeType="1"/>
              </p:cNvSpPr>
              <p:nvPr/>
            </p:nvSpPr>
            <p:spPr bwMode="auto">
              <a:xfrm flipV="1">
                <a:off x="4616" y="1073"/>
                <a:ext cx="0" cy="14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4347" name="Line 105"/>
            <p:cNvSpPr>
              <a:spLocks noChangeShapeType="1"/>
            </p:cNvSpPr>
            <p:nvPr/>
          </p:nvSpPr>
          <p:spPr bwMode="auto">
            <a:xfrm flipV="1">
              <a:off x="5278" y="1055"/>
              <a:ext cx="0" cy="148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8" name="Freeform 106"/>
            <p:cNvSpPr>
              <a:spLocks/>
            </p:cNvSpPr>
            <p:nvPr/>
          </p:nvSpPr>
          <p:spPr bwMode="auto">
            <a:xfrm>
              <a:off x="2886" y="754"/>
              <a:ext cx="2394" cy="1785"/>
            </a:xfrm>
            <a:custGeom>
              <a:avLst/>
              <a:gdLst>
                <a:gd name="T0" fmla="*/ 0 w 2394"/>
                <a:gd name="T1" fmla="*/ 0 h 1785"/>
                <a:gd name="T2" fmla="*/ 2393 w 2394"/>
                <a:gd name="T3" fmla="*/ 0 h 1785"/>
                <a:gd name="T4" fmla="*/ 2393 w 2394"/>
                <a:gd name="T5" fmla="*/ 1784 h 1785"/>
                <a:gd name="T6" fmla="*/ 0 w 2394"/>
                <a:gd name="T7" fmla="*/ 1784 h 1785"/>
                <a:gd name="T8" fmla="*/ 0 w 2394"/>
                <a:gd name="T9" fmla="*/ 0 h 17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94"/>
                <a:gd name="T16" fmla="*/ 0 h 1785"/>
                <a:gd name="T17" fmla="*/ 2394 w 2394"/>
                <a:gd name="T18" fmla="*/ 1785 h 17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94" h="1785">
                  <a:moveTo>
                    <a:pt x="0" y="0"/>
                  </a:moveTo>
                  <a:lnTo>
                    <a:pt x="2393" y="0"/>
                  </a:lnTo>
                  <a:lnTo>
                    <a:pt x="2393" y="1784"/>
                  </a:lnTo>
                  <a:lnTo>
                    <a:pt x="0" y="1784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9" name="Freeform 107"/>
            <p:cNvSpPr>
              <a:spLocks/>
            </p:cNvSpPr>
            <p:nvPr/>
          </p:nvSpPr>
          <p:spPr bwMode="auto">
            <a:xfrm>
              <a:off x="2886" y="1062"/>
              <a:ext cx="2394" cy="251"/>
            </a:xfrm>
            <a:custGeom>
              <a:avLst/>
              <a:gdLst>
                <a:gd name="T0" fmla="*/ 0 w 2394"/>
                <a:gd name="T1" fmla="*/ 0 h 251"/>
                <a:gd name="T2" fmla="*/ 2393 w 2394"/>
                <a:gd name="T3" fmla="*/ 0 h 251"/>
                <a:gd name="T4" fmla="*/ 2393 w 2394"/>
                <a:gd name="T5" fmla="*/ 250 h 251"/>
                <a:gd name="T6" fmla="*/ 0 w 2394"/>
                <a:gd name="T7" fmla="*/ 250 h 251"/>
                <a:gd name="T8" fmla="*/ 0 w 2394"/>
                <a:gd name="T9" fmla="*/ 0 h 2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94"/>
                <a:gd name="T16" fmla="*/ 0 h 251"/>
                <a:gd name="T17" fmla="*/ 2394 w 2394"/>
                <a:gd name="T18" fmla="*/ 251 h 2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94" h="251">
                  <a:moveTo>
                    <a:pt x="0" y="0"/>
                  </a:moveTo>
                  <a:lnTo>
                    <a:pt x="2393" y="0"/>
                  </a:lnTo>
                  <a:lnTo>
                    <a:pt x="2393" y="250"/>
                  </a:lnTo>
                  <a:lnTo>
                    <a:pt x="0" y="250"/>
                  </a:lnTo>
                  <a:lnTo>
                    <a:pt x="0" y="0"/>
                  </a:lnTo>
                </a:path>
              </a:pathLst>
            </a:custGeom>
            <a:solidFill>
              <a:srgbClr val="E0E0F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4350" name="Group 108"/>
            <p:cNvGrpSpPr>
              <a:grpSpLocks/>
            </p:cNvGrpSpPr>
            <p:nvPr/>
          </p:nvGrpSpPr>
          <p:grpSpPr bwMode="auto">
            <a:xfrm>
              <a:off x="2895" y="1044"/>
              <a:ext cx="2376" cy="1242"/>
              <a:chOff x="2895" y="1044"/>
              <a:chExt cx="2376" cy="1242"/>
            </a:xfrm>
          </p:grpSpPr>
          <p:sp>
            <p:nvSpPr>
              <p:cNvPr id="14439" name="Line 109"/>
              <p:cNvSpPr>
                <a:spLocks noChangeShapeType="1"/>
              </p:cNvSpPr>
              <p:nvPr/>
            </p:nvSpPr>
            <p:spPr bwMode="auto">
              <a:xfrm>
                <a:off x="2895" y="1806"/>
                <a:ext cx="237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40" name="Line 110"/>
              <p:cNvSpPr>
                <a:spLocks noChangeShapeType="1"/>
              </p:cNvSpPr>
              <p:nvPr/>
            </p:nvSpPr>
            <p:spPr bwMode="auto">
              <a:xfrm>
                <a:off x="2895" y="2044"/>
                <a:ext cx="2373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41" name="Line 111"/>
              <p:cNvSpPr>
                <a:spLocks noChangeShapeType="1"/>
              </p:cNvSpPr>
              <p:nvPr/>
            </p:nvSpPr>
            <p:spPr bwMode="auto">
              <a:xfrm>
                <a:off x="2895" y="1562"/>
                <a:ext cx="237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42" name="Line 112"/>
              <p:cNvSpPr>
                <a:spLocks noChangeShapeType="1"/>
              </p:cNvSpPr>
              <p:nvPr/>
            </p:nvSpPr>
            <p:spPr bwMode="auto">
              <a:xfrm>
                <a:off x="2895" y="2286"/>
                <a:ext cx="237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43" name="Line 113"/>
              <p:cNvSpPr>
                <a:spLocks noChangeShapeType="1"/>
              </p:cNvSpPr>
              <p:nvPr/>
            </p:nvSpPr>
            <p:spPr bwMode="auto">
              <a:xfrm>
                <a:off x="2895" y="1316"/>
                <a:ext cx="237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4444" name="Group 114"/>
              <p:cNvGrpSpPr>
                <a:grpSpLocks/>
              </p:cNvGrpSpPr>
              <p:nvPr/>
            </p:nvGrpSpPr>
            <p:grpSpPr bwMode="auto">
              <a:xfrm>
                <a:off x="2895" y="1044"/>
                <a:ext cx="2376" cy="18"/>
                <a:chOff x="2895" y="1044"/>
                <a:chExt cx="2376" cy="18"/>
              </a:xfrm>
            </p:grpSpPr>
            <p:sp>
              <p:nvSpPr>
                <p:cNvPr id="14445" name="Line 115"/>
                <p:cNvSpPr>
                  <a:spLocks noChangeShapeType="1"/>
                </p:cNvSpPr>
                <p:nvPr/>
              </p:nvSpPr>
              <p:spPr bwMode="auto">
                <a:xfrm>
                  <a:off x="2895" y="1062"/>
                  <a:ext cx="237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46" name="Line 116"/>
                <p:cNvSpPr>
                  <a:spLocks noChangeShapeType="1"/>
                </p:cNvSpPr>
                <p:nvPr/>
              </p:nvSpPr>
              <p:spPr bwMode="auto">
                <a:xfrm>
                  <a:off x="2895" y="1044"/>
                  <a:ext cx="237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4351" name="Group 117"/>
            <p:cNvGrpSpPr>
              <a:grpSpLocks/>
            </p:cNvGrpSpPr>
            <p:nvPr/>
          </p:nvGrpSpPr>
          <p:grpSpPr bwMode="auto">
            <a:xfrm>
              <a:off x="3229" y="1071"/>
              <a:ext cx="1710" cy="1459"/>
              <a:chOff x="3229" y="1071"/>
              <a:chExt cx="1710" cy="1459"/>
            </a:xfrm>
          </p:grpSpPr>
          <p:sp>
            <p:nvSpPr>
              <p:cNvPr id="14433" name="Line 118"/>
              <p:cNvSpPr>
                <a:spLocks noChangeShapeType="1"/>
              </p:cNvSpPr>
              <p:nvPr/>
            </p:nvSpPr>
            <p:spPr bwMode="auto">
              <a:xfrm>
                <a:off x="3229" y="1071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34" name="Line 119"/>
              <p:cNvSpPr>
                <a:spLocks noChangeShapeType="1"/>
              </p:cNvSpPr>
              <p:nvPr/>
            </p:nvSpPr>
            <p:spPr bwMode="auto">
              <a:xfrm>
                <a:off x="3911" y="1071"/>
                <a:ext cx="0" cy="14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35" name="Line 120"/>
              <p:cNvSpPr>
                <a:spLocks noChangeShapeType="1"/>
              </p:cNvSpPr>
              <p:nvPr/>
            </p:nvSpPr>
            <p:spPr bwMode="auto">
              <a:xfrm>
                <a:off x="3569" y="1071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36" name="Line 121"/>
              <p:cNvSpPr>
                <a:spLocks noChangeShapeType="1"/>
              </p:cNvSpPr>
              <p:nvPr/>
            </p:nvSpPr>
            <p:spPr bwMode="auto">
              <a:xfrm>
                <a:off x="4254" y="1071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37" name="Line 122"/>
              <p:cNvSpPr>
                <a:spLocks noChangeShapeType="1"/>
              </p:cNvSpPr>
              <p:nvPr/>
            </p:nvSpPr>
            <p:spPr bwMode="auto">
              <a:xfrm>
                <a:off x="4939" y="1071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38" name="Line 123"/>
              <p:cNvSpPr>
                <a:spLocks noChangeShapeType="1"/>
              </p:cNvSpPr>
              <p:nvPr/>
            </p:nvSpPr>
            <p:spPr bwMode="auto">
              <a:xfrm>
                <a:off x="4594" y="1071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352" name="Group 124"/>
            <p:cNvGrpSpPr>
              <a:grpSpLocks/>
            </p:cNvGrpSpPr>
            <p:nvPr/>
          </p:nvGrpSpPr>
          <p:grpSpPr bwMode="auto">
            <a:xfrm>
              <a:off x="3943" y="1328"/>
              <a:ext cx="1103" cy="110"/>
              <a:chOff x="3943" y="1328"/>
              <a:chExt cx="1103" cy="110"/>
            </a:xfrm>
          </p:grpSpPr>
          <p:sp>
            <p:nvSpPr>
              <p:cNvPr id="14429" name="Freeform 125"/>
              <p:cNvSpPr>
                <a:spLocks/>
              </p:cNvSpPr>
              <p:nvPr/>
            </p:nvSpPr>
            <p:spPr bwMode="auto">
              <a:xfrm>
                <a:off x="3943" y="1328"/>
                <a:ext cx="39" cy="110"/>
              </a:xfrm>
              <a:custGeom>
                <a:avLst/>
                <a:gdLst>
                  <a:gd name="T0" fmla="*/ 14 w 39"/>
                  <a:gd name="T1" fmla="*/ 109 h 110"/>
                  <a:gd name="T2" fmla="*/ 38 w 39"/>
                  <a:gd name="T3" fmla="*/ 109 h 110"/>
                  <a:gd name="T4" fmla="*/ 38 w 39"/>
                  <a:gd name="T5" fmla="*/ 0 h 110"/>
                  <a:gd name="T6" fmla="*/ 4 w 39"/>
                  <a:gd name="T7" fmla="*/ 0 h 110"/>
                  <a:gd name="T8" fmla="*/ 0 w 39"/>
                  <a:gd name="T9" fmla="*/ 23 h 110"/>
                  <a:gd name="T10" fmla="*/ 14 w 39"/>
                  <a:gd name="T11" fmla="*/ 23 h 110"/>
                  <a:gd name="T12" fmla="*/ 14 w 39"/>
                  <a:gd name="T13" fmla="*/ 109 h 1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9"/>
                  <a:gd name="T22" fmla="*/ 0 h 110"/>
                  <a:gd name="T23" fmla="*/ 39 w 39"/>
                  <a:gd name="T24" fmla="*/ 110 h 11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9" h="110">
                    <a:moveTo>
                      <a:pt x="14" y="109"/>
                    </a:moveTo>
                    <a:lnTo>
                      <a:pt x="38" y="109"/>
                    </a:lnTo>
                    <a:lnTo>
                      <a:pt x="38" y="0"/>
                    </a:lnTo>
                    <a:lnTo>
                      <a:pt x="4" y="0"/>
                    </a:lnTo>
                    <a:lnTo>
                      <a:pt x="0" y="23"/>
                    </a:lnTo>
                    <a:lnTo>
                      <a:pt x="14" y="23"/>
                    </a:lnTo>
                    <a:lnTo>
                      <a:pt x="14" y="109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30" name="Freeform 126"/>
              <p:cNvSpPr>
                <a:spLocks/>
              </p:cNvSpPr>
              <p:nvPr/>
            </p:nvSpPr>
            <p:spPr bwMode="auto">
              <a:xfrm>
                <a:off x="4285" y="1328"/>
                <a:ext cx="65" cy="110"/>
              </a:xfrm>
              <a:custGeom>
                <a:avLst/>
                <a:gdLst>
                  <a:gd name="T0" fmla="*/ 0 w 65"/>
                  <a:gd name="T1" fmla="*/ 34 h 110"/>
                  <a:gd name="T2" fmla="*/ 25 w 65"/>
                  <a:gd name="T3" fmla="*/ 34 h 110"/>
                  <a:gd name="T4" fmla="*/ 25 w 65"/>
                  <a:gd name="T5" fmla="*/ 23 h 110"/>
                  <a:gd name="T6" fmla="*/ 39 w 65"/>
                  <a:gd name="T7" fmla="*/ 23 h 110"/>
                  <a:gd name="T8" fmla="*/ 39 w 65"/>
                  <a:gd name="T9" fmla="*/ 40 h 110"/>
                  <a:gd name="T10" fmla="*/ 0 w 65"/>
                  <a:gd name="T11" fmla="*/ 90 h 110"/>
                  <a:gd name="T12" fmla="*/ 0 w 65"/>
                  <a:gd name="T13" fmla="*/ 109 h 110"/>
                  <a:gd name="T14" fmla="*/ 64 w 65"/>
                  <a:gd name="T15" fmla="*/ 109 h 110"/>
                  <a:gd name="T16" fmla="*/ 64 w 65"/>
                  <a:gd name="T17" fmla="*/ 90 h 110"/>
                  <a:gd name="T18" fmla="*/ 28 w 65"/>
                  <a:gd name="T19" fmla="*/ 90 h 110"/>
                  <a:gd name="T20" fmla="*/ 64 w 65"/>
                  <a:gd name="T21" fmla="*/ 46 h 110"/>
                  <a:gd name="T22" fmla="*/ 64 w 65"/>
                  <a:gd name="T23" fmla="*/ 14 h 110"/>
                  <a:gd name="T24" fmla="*/ 44 w 65"/>
                  <a:gd name="T25" fmla="*/ 0 h 110"/>
                  <a:gd name="T26" fmla="*/ 20 w 65"/>
                  <a:gd name="T27" fmla="*/ 0 h 110"/>
                  <a:gd name="T28" fmla="*/ 0 w 65"/>
                  <a:gd name="T29" fmla="*/ 14 h 110"/>
                  <a:gd name="T30" fmla="*/ 0 w 65"/>
                  <a:gd name="T31" fmla="*/ 34 h 11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65"/>
                  <a:gd name="T49" fmla="*/ 0 h 110"/>
                  <a:gd name="T50" fmla="*/ 65 w 65"/>
                  <a:gd name="T51" fmla="*/ 110 h 11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65" h="110">
                    <a:moveTo>
                      <a:pt x="0" y="34"/>
                    </a:moveTo>
                    <a:lnTo>
                      <a:pt x="25" y="34"/>
                    </a:lnTo>
                    <a:lnTo>
                      <a:pt x="25" y="23"/>
                    </a:lnTo>
                    <a:lnTo>
                      <a:pt x="39" y="23"/>
                    </a:lnTo>
                    <a:lnTo>
                      <a:pt x="39" y="40"/>
                    </a:lnTo>
                    <a:lnTo>
                      <a:pt x="0" y="90"/>
                    </a:lnTo>
                    <a:lnTo>
                      <a:pt x="0" y="109"/>
                    </a:lnTo>
                    <a:lnTo>
                      <a:pt x="64" y="109"/>
                    </a:lnTo>
                    <a:lnTo>
                      <a:pt x="64" y="90"/>
                    </a:lnTo>
                    <a:lnTo>
                      <a:pt x="28" y="90"/>
                    </a:lnTo>
                    <a:lnTo>
                      <a:pt x="64" y="46"/>
                    </a:lnTo>
                    <a:lnTo>
                      <a:pt x="64" y="14"/>
                    </a:lnTo>
                    <a:lnTo>
                      <a:pt x="44" y="0"/>
                    </a:lnTo>
                    <a:lnTo>
                      <a:pt x="20" y="0"/>
                    </a:lnTo>
                    <a:lnTo>
                      <a:pt x="0" y="14"/>
                    </a:lnTo>
                    <a:lnTo>
                      <a:pt x="0" y="34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31" name="Freeform 127"/>
              <p:cNvSpPr>
                <a:spLocks/>
              </p:cNvSpPr>
              <p:nvPr/>
            </p:nvSpPr>
            <p:spPr bwMode="auto">
              <a:xfrm>
                <a:off x="4627" y="1328"/>
                <a:ext cx="68" cy="110"/>
              </a:xfrm>
              <a:custGeom>
                <a:avLst/>
                <a:gdLst>
                  <a:gd name="T0" fmla="*/ 20 w 68"/>
                  <a:gd name="T1" fmla="*/ 0 h 110"/>
                  <a:gd name="T2" fmla="*/ 47 w 68"/>
                  <a:gd name="T3" fmla="*/ 0 h 110"/>
                  <a:gd name="T4" fmla="*/ 67 w 68"/>
                  <a:gd name="T5" fmla="*/ 14 h 110"/>
                  <a:gd name="T6" fmla="*/ 67 w 68"/>
                  <a:gd name="T7" fmla="*/ 46 h 110"/>
                  <a:gd name="T8" fmla="*/ 56 w 68"/>
                  <a:gd name="T9" fmla="*/ 56 h 110"/>
                  <a:gd name="T10" fmla="*/ 67 w 68"/>
                  <a:gd name="T11" fmla="*/ 66 h 110"/>
                  <a:gd name="T12" fmla="*/ 67 w 68"/>
                  <a:gd name="T13" fmla="*/ 96 h 110"/>
                  <a:gd name="T14" fmla="*/ 47 w 68"/>
                  <a:gd name="T15" fmla="*/ 109 h 110"/>
                  <a:gd name="T16" fmla="*/ 20 w 68"/>
                  <a:gd name="T17" fmla="*/ 109 h 110"/>
                  <a:gd name="T18" fmla="*/ 0 w 68"/>
                  <a:gd name="T19" fmla="*/ 96 h 110"/>
                  <a:gd name="T20" fmla="*/ 0 w 68"/>
                  <a:gd name="T21" fmla="*/ 78 h 110"/>
                  <a:gd name="T22" fmla="*/ 25 w 68"/>
                  <a:gd name="T23" fmla="*/ 78 h 110"/>
                  <a:gd name="T24" fmla="*/ 25 w 68"/>
                  <a:gd name="T25" fmla="*/ 90 h 110"/>
                  <a:gd name="T26" fmla="*/ 42 w 68"/>
                  <a:gd name="T27" fmla="*/ 90 h 110"/>
                  <a:gd name="T28" fmla="*/ 42 w 68"/>
                  <a:gd name="T29" fmla="*/ 66 h 110"/>
                  <a:gd name="T30" fmla="*/ 25 w 68"/>
                  <a:gd name="T31" fmla="*/ 66 h 110"/>
                  <a:gd name="T32" fmla="*/ 25 w 68"/>
                  <a:gd name="T33" fmla="*/ 46 h 110"/>
                  <a:gd name="T34" fmla="*/ 42 w 68"/>
                  <a:gd name="T35" fmla="*/ 46 h 110"/>
                  <a:gd name="T36" fmla="*/ 42 w 68"/>
                  <a:gd name="T37" fmla="*/ 20 h 110"/>
                  <a:gd name="T38" fmla="*/ 25 w 68"/>
                  <a:gd name="T39" fmla="*/ 20 h 110"/>
                  <a:gd name="T40" fmla="*/ 25 w 68"/>
                  <a:gd name="T41" fmla="*/ 32 h 110"/>
                  <a:gd name="T42" fmla="*/ 0 w 68"/>
                  <a:gd name="T43" fmla="*/ 32 h 110"/>
                  <a:gd name="T44" fmla="*/ 0 w 68"/>
                  <a:gd name="T45" fmla="*/ 14 h 110"/>
                  <a:gd name="T46" fmla="*/ 20 w 68"/>
                  <a:gd name="T47" fmla="*/ 0 h 1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8"/>
                  <a:gd name="T73" fmla="*/ 0 h 110"/>
                  <a:gd name="T74" fmla="*/ 68 w 68"/>
                  <a:gd name="T75" fmla="*/ 110 h 1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8" h="110">
                    <a:moveTo>
                      <a:pt x="20" y="0"/>
                    </a:moveTo>
                    <a:lnTo>
                      <a:pt x="47" y="0"/>
                    </a:lnTo>
                    <a:lnTo>
                      <a:pt x="67" y="14"/>
                    </a:lnTo>
                    <a:lnTo>
                      <a:pt x="67" y="46"/>
                    </a:lnTo>
                    <a:lnTo>
                      <a:pt x="56" y="56"/>
                    </a:lnTo>
                    <a:lnTo>
                      <a:pt x="67" y="66"/>
                    </a:lnTo>
                    <a:lnTo>
                      <a:pt x="67" y="96"/>
                    </a:lnTo>
                    <a:lnTo>
                      <a:pt x="47" y="109"/>
                    </a:lnTo>
                    <a:lnTo>
                      <a:pt x="20" y="109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5" y="78"/>
                    </a:lnTo>
                    <a:lnTo>
                      <a:pt x="25" y="90"/>
                    </a:lnTo>
                    <a:lnTo>
                      <a:pt x="42" y="90"/>
                    </a:lnTo>
                    <a:lnTo>
                      <a:pt x="42" y="66"/>
                    </a:lnTo>
                    <a:lnTo>
                      <a:pt x="25" y="66"/>
                    </a:lnTo>
                    <a:lnTo>
                      <a:pt x="25" y="46"/>
                    </a:lnTo>
                    <a:lnTo>
                      <a:pt x="42" y="46"/>
                    </a:lnTo>
                    <a:lnTo>
                      <a:pt x="42" y="20"/>
                    </a:lnTo>
                    <a:lnTo>
                      <a:pt x="25" y="20"/>
                    </a:lnTo>
                    <a:lnTo>
                      <a:pt x="25" y="32"/>
                    </a:lnTo>
                    <a:lnTo>
                      <a:pt x="0" y="32"/>
                    </a:lnTo>
                    <a:lnTo>
                      <a:pt x="0" y="14"/>
                    </a:lnTo>
                    <a:lnTo>
                      <a:pt x="2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32" name="Freeform 128"/>
              <p:cNvSpPr>
                <a:spLocks/>
              </p:cNvSpPr>
              <p:nvPr/>
            </p:nvSpPr>
            <p:spPr bwMode="auto">
              <a:xfrm>
                <a:off x="4976" y="1328"/>
                <a:ext cx="70" cy="110"/>
              </a:xfrm>
              <a:custGeom>
                <a:avLst/>
                <a:gdLst>
                  <a:gd name="T0" fmla="*/ 39 w 70"/>
                  <a:gd name="T1" fmla="*/ 0 h 110"/>
                  <a:gd name="T2" fmla="*/ 64 w 70"/>
                  <a:gd name="T3" fmla="*/ 0 h 110"/>
                  <a:gd name="T4" fmla="*/ 64 w 70"/>
                  <a:gd name="T5" fmla="*/ 66 h 110"/>
                  <a:gd name="T6" fmla="*/ 69 w 70"/>
                  <a:gd name="T7" fmla="*/ 66 h 110"/>
                  <a:gd name="T8" fmla="*/ 69 w 70"/>
                  <a:gd name="T9" fmla="*/ 90 h 110"/>
                  <a:gd name="T10" fmla="*/ 64 w 70"/>
                  <a:gd name="T11" fmla="*/ 90 h 110"/>
                  <a:gd name="T12" fmla="*/ 64 w 70"/>
                  <a:gd name="T13" fmla="*/ 109 h 110"/>
                  <a:gd name="T14" fmla="*/ 39 w 70"/>
                  <a:gd name="T15" fmla="*/ 109 h 110"/>
                  <a:gd name="T16" fmla="*/ 39 w 70"/>
                  <a:gd name="T17" fmla="*/ 90 h 110"/>
                  <a:gd name="T18" fmla="*/ 39 w 70"/>
                  <a:gd name="T19" fmla="*/ 66 h 110"/>
                  <a:gd name="T20" fmla="*/ 26 w 70"/>
                  <a:gd name="T21" fmla="*/ 66 h 110"/>
                  <a:gd name="T22" fmla="*/ 39 w 70"/>
                  <a:gd name="T23" fmla="*/ 43 h 110"/>
                  <a:gd name="T24" fmla="*/ 39 w 70"/>
                  <a:gd name="T25" fmla="*/ 66 h 110"/>
                  <a:gd name="T26" fmla="*/ 39 w 70"/>
                  <a:gd name="T27" fmla="*/ 90 h 110"/>
                  <a:gd name="T28" fmla="*/ 0 w 70"/>
                  <a:gd name="T29" fmla="*/ 90 h 110"/>
                  <a:gd name="T30" fmla="*/ 0 w 70"/>
                  <a:gd name="T31" fmla="*/ 66 h 110"/>
                  <a:gd name="T32" fmla="*/ 39 w 70"/>
                  <a:gd name="T33" fmla="*/ 0 h 1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0"/>
                  <a:gd name="T52" fmla="*/ 0 h 110"/>
                  <a:gd name="T53" fmla="*/ 70 w 70"/>
                  <a:gd name="T54" fmla="*/ 110 h 11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0" h="110">
                    <a:moveTo>
                      <a:pt x="39" y="0"/>
                    </a:moveTo>
                    <a:lnTo>
                      <a:pt x="64" y="0"/>
                    </a:lnTo>
                    <a:lnTo>
                      <a:pt x="64" y="66"/>
                    </a:lnTo>
                    <a:lnTo>
                      <a:pt x="69" y="66"/>
                    </a:lnTo>
                    <a:lnTo>
                      <a:pt x="69" y="90"/>
                    </a:lnTo>
                    <a:lnTo>
                      <a:pt x="64" y="90"/>
                    </a:lnTo>
                    <a:lnTo>
                      <a:pt x="64" y="109"/>
                    </a:lnTo>
                    <a:lnTo>
                      <a:pt x="39" y="109"/>
                    </a:lnTo>
                    <a:lnTo>
                      <a:pt x="39" y="90"/>
                    </a:lnTo>
                    <a:lnTo>
                      <a:pt x="39" y="66"/>
                    </a:lnTo>
                    <a:lnTo>
                      <a:pt x="26" y="66"/>
                    </a:lnTo>
                    <a:lnTo>
                      <a:pt x="39" y="43"/>
                    </a:lnTo>
                    <a:lnTo>
                      <a:pt x="39" y="66"/>
                    </a:lnTo>
                    <a:lnTo>
                      <a:pt x="39" y="90"/>
                    </a:lnTo>
                    <a:lnTo>
                      <a:pt x="0" y="90"/>
                    </a:lnTo>
                    <a:lnTo>
                      <a:pt x="0" y="66"/>
                    </a:lnTo>
                    <a:lnTo>
                      <a:pt x="39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353" name="Group 129"/>
            <p:cNvGrpSpPr>
              <a:grpSpLocks/>
            </p:cNvGrpSpPr>
            <p:nvPr/>
          </p:nvGrpSpPr>
          <p:grpSpPr bwMode="auto">
            <a:xfrm>
              <a:off x="2912" y="1583"/>
              <a:ext cx="2152" cy="113"/>
              <a:chOff x="2912" y="1583"/>
              <a:chExt cx="2152" cy="113"/>
            </a:xfrm>
          </p:grpSpPr>
          <p:sp>
            <p:nvSpPr>
              <p:cNvPr id="14418" name="Freeform 130"/>
              <p:cNvSpPr>
                <a:spLocks/>
              </p:cNvSpPr>
              <p:nvPr/>
            </p:nvSpPr>
            <p:spPr bwMode="auto">
              <a:xfrm>
                <a:off x="2912" y="1583"/>
                <a:ext cx="69" cy="113"/>
              </a:xfrm>
              <a:custGeom>
                <a:avLst/>
                <a:gdLst>
                  <a:gd name="T0" fmla="*/ 0 w 69"/>
                  <a:gd name="T1" fmla="*/ 0 h 113"/>
                  <a:gd name="T2" fmla="*/ 65 w 69"/>
                  <a:gd name="T3" fmla="*/ 0 h 113"/>
                  <a:gd name="T4" fmla="*/ 65 w 69"/>
                  <a:gd name="T5" fmla="*/ 22 h 113"/>
                  <a:gd name="T6" fmla="*/ 25 w 69"/>
                  <a:gd name="T7" fmla="*/ 22 h 113"/>
                  <a:gd name="T8" fmla="*/ 25 w 69"/>
                  <a:gd name="T9" fmla="*/ 39 h 113"/>
                  <a:gd name="T10" fmla="*/ 48 w 69"/>
                  <a:gd name="T11" fmla="*/ 39 h 113"/>
                  <a:gd name="T12" fmla="*/ 68 w 69"/>
                  <a:gd name="T13" fmla="*/ 56 h 113"/>
                  <a:gd name="T14" fmla="*/ 68 w 69"/>
                  <a:gd name="T15" fmla="*/ 95 h 113"/>
                  <a:gd name="T16" fmla="*/ 48 w 69"/>
                  <a:gd name="T17" fmla="*/ 112 h 113"/>
                  <a:gd name="T18" fmla="*/ 20 w 69"/>
                  <a:gd name="T19" fmla="*/ 112 h 113"/>
                  <a:gd name="T20" fmla="*/ 0 w 69"/>
                  <a:gd name="T21" fmla="*/ 95 h 113"/>
                  <a:gd name="T22" fmla="*/ 0 w 69"/>
                  <a:gd name="T23" fmla="*/ 75 h 113"/>
                  <a:gd name="T24" fmla="*/ 25 w 69"/>
                  <a:gd name="T25" fmla="*/ 75 h 113"/>
                  <a:gd name="T26" fmla="*/ 25 w 69"/>
                  <a:gd name="T27" fmla="*/ 92 h 113"/>
                  <a:gd name="T28" fmla="*/ 41 w 69"/>
                  <a:gd name="T29" fmla="*/ 92 h 113"/>
                  <a:gd name="T30" fmla="*/ 41 w 69"/>
                  <a:gd name="T31" fmla="*/ 58 h 113"/>
                  <a:gd name="T32" fmla="*/ 20 w 69"/>
                  <a:gd name="T33" fmla="*/ 58 h 113"/>
                  <a:gd name="T34" fmla="*/ 0 w 69"/>
                  <a:gd name="T35" fmla="*/ 42 h 113"/>
                  <a:gd name="T36" fmla="*/ 0 w 69"/>
                  <a:gd name="T37" fmla="*/ 0 h 11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9"/>
                  <a:gd name="T58" fmla="*/ 0 h 113"/>
                  <a:gd name="T59" fmla="*/ 69 w 69"/>
                  <a:gd name="T60" fmla="*/ 113 h 11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9" h="113">
                    <a:moveTo>
                      <a:pt x="0" y="0"/>
                    </a:moveTo>
                    <a:lnTo>
                      <a:pt x="65" y="0"/>
                    </a:lnTo>
                    <a:lnTo>
                      <a:pt x="65" y="22"/>
                    </a:lnTo>
                    <a:lnTo>
                      <a:pt x="25" y="22"/>
                    </a:lnTo>
                    <a:lnTo>
                      <a:pt x="25" y="39"/>
                    </a:lnTo>
                    <a:lnTo>
                      <a:pt x="48" y="39"/>
                    </a:lnTo>
                    <a:lnTo>
                      <a:pt x="68" y="56"/>
                    </a:lnTo>
                    <a:lnTo>
                      <a:pt x="68" y="95"/>
                    </a:lnTo>
                    <a:lnTo>
                      <a:pt x="48" y="112"/>
                    </a:lnTo>
                    <a:lnTo>
                      <a:pt x="20" y="112"/>
                    </a:lnTo>
                    <a:lnTo>
                      <a:pt x="0" y="95"/>
                    </a:lnTo>
                    <a:lnTo>
                      <a:pt x="0" y="75"/>
                    </a:lnTo>
                    <a:lnTo>
                      <a:pt x="25" y="75"/>
                    </a:lnTo>
                    <a:lnTo>
                      <a:pt x="25" y="92"/>
                    </a:lnTo>
                    <a:lnTo>
                      <a:pt x="41" y="92"/>
                    </a:lnTo>
                    <a:lnTo>
                      <a:pt x="41" y="58"/>
                    </a:lnTo>
                    <a:lnTo>
                      <a:pt x="20" y="58"/>
                    </a:lnTo>
                    <a:lnTo>
                      <a:pt x="0" y="4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19" name="Freeform 131"/>
              <p:cNvSpPr>
                <a:spLocks/>
              </p:cNvSpPr>
              <p:nvPr/>
            </p:nvSpPr>
            <p:spPr bwMode="auto">
              <a:xfrm>
                <a:off x="3262" y="1583"/>
                <a:ext cx="63" cy="113"/>
              </a:xfrm>
              <a:custGeom>
                <a:avLst/>
                <a:gdLst>
                  <a:gd name="T0" fmla="*/ 19 w 63"/>
                  <a:gd name="T1" fmla="*/ 0 h 113"/>
                  <a:gd name="T2" fmla="*/ 43 w 63"/>
                  <a:gd name="T3" fmla="*/ 0 h 113"/>
                  <a:gd name="T4" fmla="*/ 62 w 63"/>
                  <a:gd name="T5" fmla="*/ 13 h 113"/>
                  <a:gd name="T6" fmla="*/ 62 w 63"/>
                  <a:gd name="T7" fmla="*/ 34 h 113"/>
                  <a:gd name="T8" fmla="*/ 40 w 63"/>
                  <a:gd name="T9" fmla="*/ 34 h 113"/>
                  <a:gd name="T10" fmla="*/ 40 w 63"/>
                  <a:gd name="T11" fmla="*/ 22 h 113"/>
                  <a:gd name="T12" fmla="*/ 26 w 63"/>
                  <a:gd name="T13" fmla="*/ 22 h 113"/>
                  <a:gd name="T14" fmla="*/ 26 w 63"/>
                  <a:gd name="T15" fmla="*/ 42 h 113"/>
                  <a:gd name="T16" fmla="*/ 26 w 63"/>
                  <a:gd name="T17" fmla="*/ 64 h 113"/>
                  <a:gd name="T18" fmla="*/ 40 w 63"/>
                  <a:gd name="T19" fmla="*/ 64 h 113"/>
                  <a:gd name="T20" fmla="*/ 40 w 63"/>
                  <a:gd name="T21" fmla="*/ 92 h 113"/>
                  <a:gd name="T22" fmla="*/ 26 w 63"/>
                  <a:gd name="T23" fmla="*/ 92 h 113"/>
                  <a:gd name="T24" fmla="*/ 26 w 63"/>
                  <a:gd name="T25" fmla="*/ 64 h 113"/>
                  <a:gd name="T26" fmla="*/ 26 w 63"/>
                  <a:gd name="T27" fmla="*/ 42 h 113"/>
                  <a:gd name="T28" fmla="*/ 43 w 63"/>
                  <a:gd name="T29" fmla="*/ 42 h 113"/>
                  <a:gd name="T30" fmla="*/ 62 w 63"/>
                  <a:gd name="T31" fmla="*/ 56 h 113"/>
                  <a:gd name="T32" fmla="*/ 62 w 63"/>
                  <a:gd name="T33" fmla="*/ 99 h 113"/>
                  <a:gd name="T34" fmla="*/ 43 w 63"/>
                  <a:gd name="T35" fmla="*/ 112 h 113"/>
                  <a:gd name="T36" fmla="*/ 19 w 63"/>
                  <a:gd name="T37" fmla="*/ 112 h 113"/>
                  <a:gd name="T38" fmla="*/ 0 w 63"/>
                  <a:gd name="T39" fmla="*/ 99 h 113"/>
                  <a:gd name="T40" fmla="*/ 0 w 63"/>
                  <a:gd name="T41" fmla="*/ 13 h 113"/>
                  <a:gd name="T42" fmla="*/ 19 w 63"/>
                  <a:gd name="T43" fmla="*/ 0 h 11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3"/>
                  <a:gd name="T67" fmla="*/ 0 h 113"/>
                  <a:gd name="T68" fmla="*/ 63 w 63"/>
                  <a:gd name="T69" fmla="*/ 113 h 11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3" h="113">
                    <a:moveTo>
                      <a:pt x="19" y="0"/>
                    </a:moveTo>
                    <a:lnTo>
                      <a:pt x="43" y="0"/>
                    </a:lnTo>
                    <a:lnTo>
                      <a:pt x="62" y="13"/>
                    </a:lnTo>
                    <a:lnTo>
                      <a:pt x="62" y="34"/>
                    </a:lnTo>
                    <a:lnTo>
                      <a:pt x="40" y="34"/>
                    </a:lnTo>
                    <a:lnTo>
                      <a:pt x="40" y="22"/>
                    </a:lnTo>
                    <a:lnTo>
                      <a:pt x="26" y="22"/>
                    </a:lnTo>
                    <a:lnTo>
                      <a:pt x="26" y="42"/>
                    </a:lnTo>
                    <a:lnTo>
                      <a:pt x="26" y="64"/>
                    </a:lnTo>
                    <a:lnTo>
                      <a:pt x="40" y="64"/>
                    </a:lnTo>
                    <a:lnTo>
                      <a:pt x="40" y="92"/>
                    </a:lnTo>
                    <a:lnTo>
                      <a:pt x="26" y="92"/>
                    </a:lnTo>
                    <a:lnTo>
                      <a:pt x="26" y="64"/>
                    </a:lnTo>
                    <a:lnTo>
                      <a:pt x="26" y="42"/>
                    </a:lnTo>
                    <a:lnTo>
                      <a:pt x="43" y="42"/>
                    </a:lnTo>
                    <a:lnTo>
                      <a:pt x="62" y="56"/>
                    </a:lnTo>
                    <a:lnTo>
                      <a:pt x="62" y="99"/>
                    </a:lnTo>
                    <a:lnTo>
                      <a:pt x="43" y="112"/>
                    </a:lnTo>
                    <a:lnTo>
                      <a:pt x="19" y="112"/>
                    </a:lnTo>
                    <a:lnTo>
                      <a:pt x="0" y="99"/>
                    </a:lnTo>
                    <a:lnTo>
                      <a:pt x="0" y="13"/>
                    </a:lnTo>
                    <a:lnTo>
                      <a:pt x="19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20" name="Freeform 132"/>
              <p:cNvSpPr>
                <a:spLocks/>
              </p:cNvSpPr>
              <p:nvPr/>
            </p:nvSpPr>
            <p:spPr bwMode="auto">
              <a:xfrm>
                <a:off x="3597" y="1583"/>
                <a:ext cx="68" cy="113"/>
              </a:xfrm>
              <a:custGeom>
                <a:avLst/>
                <a:gdLst>
                  <a:gd name="T0" fmla="*/ 0 w 68"/>
                  <a:gd name="T1" fmla="*/ 0 h 113"/>
                  <a:gd name="T2" fmla="*/ 67 w 68"/>
                  <a:gd name="T3" fmla="*/ 0 h 113"/>
                  <a:gd name="T4" fmla="*/ 67 w 68"/>
                  <a:gd name="T5" fmla="*/ 22 h 113"/>
                  <a:gd name="T6" fmla="*/ 28 w 68"/>
                  <a:gd name="T7" fmla="*/ 112 h 113"/>
                  <a:gd name="T8" fmla="*/ 0 w 68"/>
                  <a:gd name="T9" fmla="*/ 112 h 113"/>
                  <a:gd name="T10" fmla="*/ 39 w 68"/>
                  <a:gd name="T11" fmla="*/ 22 h 113"/>
                  <a:gd name="T12" fmla="*/ 0 w 68"/>
                  <a:gd name="T13" fmla="*/ 22 h 113"/>
                  <a:gd name="T14" fmla="*/ 0 w 68"/>
                  <a:gd name="T15" fmla="*/ 0 h 11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8"/>
                  <a:gd name="T25" fmla="*/ 0 h 113"/>
                  <a:gd name="T26" fmla="*/ 68 w 68"/>
                  <a:gd name="T27" fmla="*/ 113 h 11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8" h="113">
                    <a:moveTo>
                      <a:pt x="0" y="0"/>
                    </a:moveTo>
                    <a:lnTo>
                      <a:pt x="67" y="0"/>
                    </a:lnTo>
                    <a:lnTo>
                      <a:pt x="67" y="22"/>
                    </a:lnTo>
                    <a:lnTo>
                      <a:pt x="28" y="112"/>
                    </a:lnTo>
                    <a:lnTo>
                      <a:pt x="0" y="112"/>
                    </a:lnTo>
                    <a:lnTo>
                      <a:pt x="39" y="22"/>
                    </a:lnTo>
                    <a:lnTo>
                      <a:pt x="0" y="2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21" name="Freeform 133"/>
              <p:cNvSpPr>
                <a:spLocks/>
              </p:cNvSpPr>
              <p:nvPr/>
            </p:nvSpPr>
            <p:spPr bwMode="auto">
              <a:xfrm>
                <a:off x="3941" y="1583"/>
                <a:ext cx="65" cy="113"/>
              </a:xfrm>
              <a:custGeom>
                <a:avLst/>
                <a:gdLst>
                  <a:gd name="T0" fmla="*/ 13 w 65"/>
                  <a:gd name="T1" fmla="*/ 0 h 113"/>
                  <a:gd name="T2" fmla="*/ 50 w 65"/>
                  <a:gd name="T3" fmla="*/ 0 h 113"/>
                  <a:gd name="T4" fmla="*/ 64 w 65"/>
                  <a:gd name="T5" fmla="*/ 13 h 113"/>
                  <a:gd name="T6" fmla="*/ 64 w 65"/>
                  <a:gd name="T7" fmla="*/ 44 h 113"/>
                  <a:gd name="T8" fmla="*/ 56 w 65"/>
                  <a:gd name="T9" fmla="*/ 56 h 113"/>
                  <a:gd name="T10" fmla="*/ 64 w 65"/>
                  <a:gd name="T11" fmla="*/ 67 h 113"/>
                  <a:gd name="T12" fmla="*/ 64 w 65"/>
                  <a:gd name="T13" fmla="*/ 70 h 113"/>
                  <a:gd name="T14" fmla="*/ 39 w 65"/>
                  <a:gd name="T15" fmla="*/ 70 h 113"/>
                  <a:gd name="T16" fmla="*/ 39 w 65"/>
                  <a:gd name="T17" fmla="*/ 39 h 113"/>
                  <a:gd name="T18" fmla="*/ 39 w 65"/>
                  <a:gd name="T19" fmla="*/ 16 h 113"/>
                  <a:gd name="T20" fmla="*/ 25 w 65"/>
                  <a:gd name="T21" fmla="*/ 16 h 113"/>
                  <a:gd name="T22" fmla="*/ 25 w 65"/>
                  <a:gd name="T23" fmla="*/ 39 h 113"/>
                  <a:gd name="T24" fmla="*/ 39 w 65"/>
                  <a:gd name="T25" fmla="*/ 39 h 113"/>
                  <a:gd name="T26" fmla="*/ 39 w 65"/>
                  <a:gd name="T27" fmla="*/ 92 h 113"/>
                  <a:gd name="T28" fmla="*/ 25 w 65"/>
                  <a:gd name="T29" fmla="*/ 92 h 113"/>
                  <a:gd name="T30" fmla="*/ 25 w 65"/>
                  <a:gd name="T31" fmla="*/ 70 h 113"/>
                  <a:gd name="T32" fmla="*/ 39 w 65"/>
                  <a:gd name="T33" fmla="*/ 70 h 113"/>
                  <a:gd name="T34" fmla="*/ 64 w 65"/>
                  <a:gd name="T35" fmla="*/ 70 h 113"/>
                  <a:gd name="T36" fmla="*/ 64 w 65"/>
                  <a:gd name="T37" fmla="*/ 99 h 113"/>
                  <a:gd name="T38" fmla="*/ 50 w 65"/>
                  <a:gd name="T39" fmla="*/ 112 h 113"/>
                  <a:gd name="T40" fmla="*/ 13 w 65"/>
                  <a:gd name="T41" fmla="*/ 112 h 113"/>
                  <a:gd name="T42" fmla="*/ 0 w 65"/>
                  <a:gd name="T43" fmla="*/ 99 h 113"/>
                  <a:gd name="T44" fmla="*/ 0 w 65"/>
                  <a:gd name="T45" fmla="*/ 67 h 113"/>
                  <a:gd name="T46" fmla="*/ 8 w 65"/>
                  <a:gd name="T47" fmla="*/ 56 h 113"/>
                  <a:gd name="T48" fmla="*/ 0 w 65"/>
                  <a:gd name="T49" fmla="*/ 44 h 113"/>
                  <a:gd name="T50" fmla="*/ 0 w 65"/>
                  <a:gd name="T51" fmla="*/ 13 h 113"/>
                  <a:gd name="T52" fmla="*/ 13 w 65"/>
                  <a:gd name="T53" fmla="*/ 0 h 11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5"/>
                  <a:gd name="T82" fmla="*/ 0 h 113"/>
                  <a:gd name="T83" fmla="*/ 65 w 65"/>
                  <a:gd name="T84" fmla="*/ 113 h 113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5" h="113">
                    <a:moveTo>
                      <a:pt x="13" y="0"/>
                    </a:moveTo>
                    <a:lnTo>
                      <a:pt x="50" y="0"/>
                    </a:lnTo>
                    <a:lnTo>
                      <a:pt x="64" y="13"/>
                    </a:lnTo>
                    <a:lnTo>
                      <a:pt x="64" y="44"/>
                    </a:lnTo>
                    <a:lnTo>
                      <a:pt x="56" y="56"/>
                    </a:lnTo>
                    <a:lnTo>
                      <a:pt x="64" y="67"/>
                    </a:lnTo>
                    <a:lnTo>
                      <a:pt x="64" y="70"/>
                    </a:lnTo>
                    <a:lnTo>
                      <a:pt x="39" y="70"/>
                    </a:lnTo>
                    <a:lnTo>
                      <a:pt x="39" y="39"/>
                    </a:lnTo>
                    <a:lnTo>
                      <a:pt x="39" y="16"/>
                    </a:lnTo>
                    <a:lnTo>
                      <a:pt x="25" y="16"/>
                    </a:lnTo>
                    <a:lnTo>
                      <a:pt x="25" y="39"/>
                    </a:lnTo>
                    <a:lnTo>
                      <a:pt x="39" y="39"/>
                    </a:lnTo>
                    <a:lnTo>
                      <a:pt x="39" y="92"/>
                    </a:lnTo>
                    <a:lnTo>
                      <a:pt x="25" y="92"/>
                    </a:lnTo>
                    <a:lnTo>
                      <a:pt x="25" y="70"/>
                    </a:lnTo>
                    <a:lnTo>
                      <a:pt x="39" y="70"/>
                    </a:lnTo>
                    <a:lnTo>
                      <a:pt x="64" y="70"/>
                    </a:lnTo>
                    <a:lnTo>
                      <a:pt x="64" y="99"/>
                    </a:lnTo>
                    <a:lnTo>
                      <a:pt x="50" y="112"/>
                    </a:lnTo>
                    <a:lnTo>
                      <a:pt x="13" y="112"/>
                    </a:lnTo>
                    <a:lnTo>
                      <a:pt x="0" y="99"/>
                    </a:lnTo>
                    <a:lnTo>
                      <a:pt x="0" y="67"/>
                    </a:lnTo>
                    <a:lnTo>
                      <a:pt x="8" y="56"/>
                    </a:lnTo>
                    <a:lnTo>
                      <a:pt x="0" y="44"/>
                    </a:lnTo>
                    <a:lnTo>
                      <a:pt x="0" y="13"/>
                    </a:lnTo>
                    <a:lnTo>
                      <a:pt x="13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22" name="Freeform 134"/>
              <p:cNvSpPr>
                <a:spLocks/>
              </p:cNvSpPr>
              <p:nvPr/>
            </p:nvSpPr>
            <p:spPr bwMode="auto">
              <a:xfrm>
                <a:off x="4283" y="1583"/>
                <a:ext cx="66" cy="113"/>
              </a:xfrm>
              <a:custGeom>
                <a:avLst/>
                <a:gdLst>
                  <a:gd name="T0" fmla="*/ 45 w 66"/>
                  <a:gd name="T1" fmla="*/ 0 h 113"/>
                  <a:gd name="T2" fmla="*/ 65 w 66"/>
                  <a:gd name="T3" fmla="*/ 13 h 113"/>
                  <a:gd name="T4" fmla="*/ 65 w 66"/>
                  <a:gd name="T5" fmla="*/ 99 h 113"/>
                  <a:gd name="T6" fmla="*/ 45 w 66"/>
                  <a:gd name="T7" fmla="*/ 112 h 113"/>
                  <a:gd name="T8" fmla="*/ 20 w 66"/>
                  <a:gd name="T9" fmla="*/ 112 h 113"/>
                  <a:gd name="T10" fmla="*/ 0 w 66"/>
                  <a:gd name="T11" fmla="*/ 99 h 113"/>
                  <a:gd name="T12" fmla="*/ 0 w 66"/>
                  <a:gd name="T13" fmla="*/ 78 h 113"/>
                  <a:gd name="T14" fmla="*/ 26 w 66"/>
                  <a:gd name="T15" fmla="*/ 78 h 113"/>
                  <a:gd name="T16" fmla="*/ 26 w 66"/>
                  <a:gd name="T17" fmla="*/ 90 h 113"/>
                  <a:gd name="T18" fmla="*/ 40 w 66"/>
                  <a:gd name="T19" fmla="*/ 90 h 113"/>
                  <a:gd name="T20" fmla="*/ 40 w 66"/>
                  <a:gd name="T21" fmla="*/ 70 h 113"/>
                  <a:gd name="T22" fmla="*/ 40 w 66"/>
                  <a:gd name="T23" fmla="*/ 47 h 113"/>
                  <a:gd name="T24" fmla="*/ 26 w 66"/>
                  <a:gd name="T25" fmla="*/ 47 h 113"/>
                  <a:gd name="T26" fmla="*/ 26 w 66"/>
                  <a:gd name="T27" fmla="*/ 19 h 113"/>
                  <a:gd name="T28" fmla="*/ 40 w 66"/>
                  <a:gd name="T29" fmla="*/ 19 h 113"/>
                  <a:gd name="T30" fmla="*/ 40 w 66"/>
                  <a:gd name="T31" fmla="*/ 47 h 113"/>
                  <a:gd name="T32" fmla="*/ 40 w 66"/>
                  <a:gd name="T33" fmla="*/ 70 h 113"/>
                  <a:gd name="T34" fmla="*/ 20 w 66"/>
                  <a:gd name="T35" fmla="*/ 70 h 113"/>
                  <a:gd name="T36" fmla="*/ 0 w 66"/>
                  <a:gd name="T37" fmla="*/ 56 h 113"/>
                  <a:gd name="T38" fmla="*/ 0 w 66"/>
                  <a:gd name="T39" fmla="*/ 13 h 113"/>
                  <a:gd name="T40" fmla="*/ 20 w 66"/>
                  <a:gd name="T41" fmla="*/ 0 h 113"/>
                  <a:gd name="T42" fmla="*/ 45 w 66"/>
                  <a:gd name="T43" fmla="*/ 0 h 11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6"/>
                  <a:gd name="T67" fmla="*/ 0 h 113"/>
                  <a:gd name="T68" fmla="*/ 66 w 66"/>
                  <a:gd name="T69" fmla="*/ 113 h 11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6" h="113">
                    <a:moveTo>
                      <a:pt x="45" y="0"/>
                    </a:moveTo>
                    <a:lnTo>
                      <a:pt x="65" y="13"/>
                    </a:lnTo>
                    <a:lnTo>
                      <a:pt x="65" y="99"/>
                    </a:lnTo>
                    <a:lnTo>
                      <a:pt x="45" y="112"/>
                    </a:lnTo>
                    <a:lnTo>
                      <a:pt x="20" y="112"/>
                    </a:lnTo>
                    <a:lnTo>
                      <a:pt x="0" y="99"/>
                    </a:lnTo>
                    <a:lnTo>
                      <a:pt x="0" y="78"/>
                    </a:lnTo>
                    <a:lnTo>
                      <a:pt x="26" y="78"/>
                    </a:lnTo>
                    <a:lnTo>
                      <a:pt x="26" y="90"/>
                    </a:lnTo>
                    <a:lnTo>
                      <a:pt x="40" y="90"/>
                    </a:lnTo>
                    <a:lnTo>
                      <a:pt x="40" y="70"/>
                    </a:lnTo>
                    <a:lnTo>
                      <a:pt x="40" y="47"/>
                    </a:lnTo>
                    <a:lnTo>
                      <a:pt x="26" y="47"/>
                    </a:lnTo>
                    <a:lnTo>
                      <a:pt x="26" y="19"/>
                    </a:lnTo>
                    <a:lnTo>
                      <a:pt x="40" y="19"/>
                    </a:lnTo>
                    <a:lnTo>
                      <a:pt x="40" y="47"/>
                    </a:lnTo>
                    <a:lnTo>
                      <a:pt x="40" y="70"/>
                    </a:lnTo>
                    <a:lnTo>
                      <a:pt x="20" y="70"/>
                    </a:lnTo>
                    <a:lnTo>
                      <a:pt x="0" y="56"/>
                    </a:lnTo>
                    <a:lnTo>
                      <a:pt x="0" y="13"/>
                    </a:lnTo>
                    <a:lnTo>
                      <a:pt x="20" y="0"/>
                    </a:lnTo>
                    <a:lnTo>
                      <a:pt x="45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4423" name="Group 135"/>
              <p:cNvGrpSpPr>
                <a:grpSpLocks/>
              </p:cNvGrpSpPr>
              <p:nvPr/>
            </p:nvGrpSpPr>
            <p:grpSpPr bwMode="auto">
              <a:xfrm>
                <a:off x="4626" y="1583"/>
                <a:ext cx="122" cy="113"/>
                <a:chOff x="4626" y="1583"/>
                <a:chExt cx="122" cy="113"/>
              </a:xfrm>
            </p:grpSpPr>
            <p:sp>
              <p:nvSpPr>
                <p:cNvPr id="14427" name="Freeform 136"/>
                <p:cNvSpPr>
                  <a:spLocks/>
                </p:cNvSpPr>
                <p:nvPr/>
              </p:nvSpPr>
              <p:spPr bwMode="auto">
                <a:xfrm>
                  <a:off x="4683" y="1583"/>
                  <a:ext cx="65" cy="113"/>
                </a:xfrm>
                <a:custGeom>
                  <a:avLst/>
                  <a:gdLst>
                    <a:gd name="T0" fmla="*/ 20 w 65"/>
                    <a:gd name="T1" fmla="*/ 0 h 113"/>
                    <a:gd name="T2" fmla="*/ 45 w 65"/>
                    <a:gd name="T3" fmla="*/ 0 h 113"/>
                    <a:gd name="T4" fmla="*/ 64 w 65"/>
                    <a:gd name="T5" fmla="*/ 16 h 113"/>
                    <a:gd name="T6" fmla="*/ 64 w 65"/>
                    <a:gd name="T7" fmla="*/ 95 h 113"/>
                    <a:gd name="T8" fmla="*/ 45 w 65"/>
                    <a:gd name="T9" fmla="*/ 112 h 113"/>
                    <a:gd name="T10" fmla="*/ 20 w 65"/>
                    <a:gd name="T11" fmla="*/ 112 h 113"/>
                    <a:gd name="T12" fmla="*/ 0 w 65"/>
                    <a:gd name="T13" fmla="*/ 95 h 113"/>
                    <a:gd name="T14" fmla="*/ 0 w 65"/>
                    <a:gd name="T15" fmla="*/ 90 h 113"/>
                    <a:gd name="T16" fmla="*/ 25 w 65"/>
                    <a:gd name="T17" fmla="*/ 90 h 113"/>
                    <a:gd name="T18" fmla="*/ 25 w 65"/>
                    <a:gd name="T19" fmla="*/ 22 h 113"/>
                    <a:gd name="T20" fmla="*/ 39 w 65"/>
                    <a:gd name="T21" fmla="*/ 22 h 113"/>
                    <a:gd name="T22" fmla="*/ 39 w 65"/>
                    <a:gd name="T23" fmla="*/ 90 h 113"/>
                    <a:gd name="T24" fmla="*/ 25 w 65"/>
                    <a:gd name="T25" fmla="*/ 90 h 113"/>
                    <a:gd name="T26" fmla="*/ 0 w 65"/>
                    <a:gd name="T27" fmla="*/ 90 h 113"/>
                    <a:gd name="T28" fmla="*/ 0 w 65"/>
                    <a:gd name="T29" fmla="*/ 16 h 113"/>
                    <a:gd name="T30" fmla="*/ 20 w 65"/>
                    <a:gd name="T31" fmla="*/ 0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5"/>
                    <a:gd name="T49" fmla="*/ 0 h 113"/>
                    <a:gd name="T50" fmla="*/ 65 w 65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5" h="113">
                      <a:moveTo>
                        <a:pt x="20" y="0"/>
                      </a:moveTo>
                      <a:lnTo>
                        <a:pt x="45" y="0"/>
                      </a:lnTo>
                      <a:lnTo>
                        <a:pt x="64" y="16"/>
                      </a:lnTo>
                      <a:lnTo>
                        <a:pt x="64" y="95"/>
                      </a:lnTo>
                      <a:lnTo>
                        <a:pt x="45" y="112"/>
                      </a:lnTo>
                      <a:lnTo>
                        <a:pt x="20" y="112"/>
                      </a:lnTo>
                      <a:lnTo>
                        <a:pt x="0" y="95"/>
                      </a:lnTo>
                      <a:lnTo>
                        <a:pt x="0" y="90"/>
                      </a:lnTo>
                      <a:lnTo>
                        <a:pt x="25" y="90"/>
                      </a:lnTo>
                      <a:lnTo>
                        <a:pt x="25" y="22"/>
                      </a:lnTo>
                      <a:lnTo>
                        <a:pt x="39" y="22"/>
                      </a:lnTo>
                      <a:lnTo>
                        <a:pt x="39" y="90"/>
                      </a:lnTo>
                      <a:lnTo>
                        <a:pt x="25" y="90"/>
                      </a:lnTo>
                      <a:lnTo>
                        <a:pt x="0" y="90"/>
                      </a:lnTo>
                      <a:lnTo>
                        <a:pt x="0" y="16"/>
                      </a:lnTo>
                      <a:lnTo>
                        <a:pt x="2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28" name="Freeform 137"/>
                <p:cNvSpPr>
                  <a:spLocks/>
                </p:cNvSpPr>
                <p:nvPr/>
              </p:nvSpPr>
              <p:spPr bwMode="auto">
                <a:xfrm>
                  <a:off x="4626" y="1583"/>
                  <a:ext cx="41" cy="113"/>
                </a:xfrm>
                <a:custGeom>
                  <a:avLst/>
                  <a:gdLst>
                    <a:gd name="T0" fmla="*/ 14 w 41"/>
                    <a:gd name="T1" fmla="*/ 112 h 113"/>
                    <a:gd name="T2" fmla="*/ 40 w 41"/>
                    <a:gd name="T3" fmla="*/ 112 h 113"/>
                    <a:gd name="T4" fmla="*/ 40 w 41"/>
                    <a:gd name="T5" fmla="*/ 0 h 113"/>
                    <a:gd name="T6" fmla="*/ 5 w 41"/>
                    <a:gd name="T7" fmla="*/ 0 h 113"/>
                    <a:gd name="T8" fmla="*/ 0 w 41"/>
                    <a:gd name="T9" fmla="*/ 22 h 113"/>
                    <a:gd name="T10" fmla="*/ 14 w 41"/>
                    <a:gd name="T11" fmla="*/ 22 h 113"/>
                    <a:gd name="T12" fmla="*/ 14 w 41"/>
                    <a:gd name="T13" fmla="*/ 112 h 11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1"/>
                    <a:gd name="T22" fmla="*/ 0 h 113"/>
                    <a:gd name="T23" fmla="*/ 41 w 41"/>
                    <a:gd name="T24" fmla="*/ 113 h 11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1" h="113">
                      <a:moveTo>
                        <a:pt x="14" y="112"/>
                      </a:moveTo>
                      <a:lnTo>
                        <a:pt x="40" y="112"/>
                      </a:lnTo>
                      <a:lnTo>
                        <a:pt x="40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12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424" name="Group 138"/>
              <p:cNvGrpSpPr>
                <a:grpSpLocks/>
              </p:cNvGrpSpPr>
              <p:nvPr/>
            </p:nvGrpSpPr>
            <p:grpSpPr bwMode="auto">
              <a:xfrm>
                <a:off x="4970" y="1583"/>
                <a:ext cx="94" cy="113"/>
                <a:chOff x="4970" y="1583"/>
                <a:chExt cx="94" cy="113"/>
              </a:xfrm>
            </p:grpSpPr>
            <p:sp>
              <p:nvSpPr>
                <p:cNvPr id="14425" name="Freeform 139"/>
                <p:cNvSpPr>
                  <a:spLocks/>
                </p:cNvSpPr>
                <p:nvPr/>
              </p:nvSpPr>
              <p:spPr bwMode="auto">
                <a:xfrm>
                  <a:off x="4970" y="1583"/>
                  <a:ext cx="37" cy="113"/>
                </a:xfrm>
                <a:custGeom>
                  <a:avLst/>
                  <a:gdLst>
                    <a:gd name="T0" fmla="*/ 14 w 37"/>
                    <a:gd name="T1" fmla="*/ 112 h 113"/>
                    <a:gd name="T2" fmla="*/ 36 w 37"/>
                    <a:gd name="T3" fmla="*/ 112 h 113"/>
                    <a:gd name="T4" fmla="*/ 36 w 37"/>
                    <a:gd name="T5" fmla="*/ 0 h 113"/>
                    <a:gd name="T6" fmla="*/ 5 w 37"/>
                    <a:gd name="T7" fmla="*/ 0 h 113"/>
                    <a:gd name="T8" fmla="*/ 0 w 37"/>
                    <a:gd name="T9" fmla="*/ 22 h 113"/>
                    <a:gd name="T10" fmla="*/ 14 w 37"/>
                    <a:gd name="T11" fmla="*/ 22 h 113"/>
                    <a:gd name="T12" fmla="*/ 14 w 37"/>
                    <a:gd name="T13" fmla="*/ 112 h 11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7"/>
                    <a:gd name="T22" fmla="*/ 0 h 113"/>
                    <a:gd name="T23" fmla="*/ 37 w 37"/>
                    <a:gd name="T24" fmla="*/ 113 h 11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7" h="113">
                      <a:moveTo>
                        <a:pt x="14" y="112"/>
                      </a:moveTo>
                      <a:lnTo>
                        <a:pt x="36" y="112"/>
                      </a:lnTo>
                      <a:lnTo>
                        <a:pt x="36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12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26" name="Freeform 140"/>
                <p:cNvSpPr>
                  <a:spLocks/>
                </p:cNvSpPr>
                <p:nvPr/>
              </p:nvSpPr>
              <p:spPr bwMode="auto">
                <a:xfrm>
                  <a:off x="5024" y="1583"/>
                  <a:ext cx="40" cy="113"/>
                </a:xfrm>
                <a:custGeom>
                  <a:avLst/>
                  <a:gdLst>
                    <a:gd name="T0" fmla="*/ 15 w 40"/>
                    <a:gd name="T1" fmla="*/ 112 h 113"/>
                    <a:gd name="T2" fmla="*/ 39 w 40"/>
                    <a:gd name="T3" fmla="*/ 112 h 113"/>
                    <a:gd name="T4" fmla="*/ 39 w 40"/>
                    <a:gd name="T5" fmla="*/ 0 h 113"/>
                    <a:gd name="T6" fmla="*/ 5 w 40"/>
                    <a:gd name="T7" fmla="*/ 0 h 113"/>
                    <a:gd name="T8" fmla="*/ 0 w 40"/>
                    <a:gd name="T9" fmla="*/ 22 h 113"/>
                    <a:gd name="T10" fmla="*/ 15 w 40"/>
                    <a:gd name="T11" fmla="*/ 22 h 113"/>
                    <a:gd name="T12" fmla="*/ 15 w 40"/>
                    <a:gd name="T13" fmla="*/ 112 h 11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"/>
                    <a:gd name="T22" fmla="*/ 0 h 113"/>
                    <a:gd name="T23" fmla="*/ 40 w 40"/>
                    <a:gd name="T24" fmla="*/ 113 h 11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" h="113">
                      <a:moveTo>
                        <a:pt x="15" y="112"/>
                      </a:moveTo>
                      <a:lnTo>
                        <a:pt x="39" y="112"/>
                      </a:lnTo>
                      <a:lnTo>
                        <a:pt x="39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5" y="22"/>
                      </a:lnTo>
                      <a:lnTo>
                        <a:pt x="15" y="112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4354" name="Group 141"/>
            <p:cNvGrpSpPr>
              <a:grpSpLocks/>
            </p:cNvGrpSpPr>
            <p:nvPr/>
          </p:nvGrpSpPr>
          <p:grpSpPr bwMode="auto">
            <a:xfrm>
              <a:off x="2907" y="1825"/>
              <a:ext cx="2176" cy="113"/>
              <a:chOff x="2907" y="1825"/>
              <a:chExt cx="2176" cy="113"/>
            </a:xfrm>
          </p:grpSpPr>
          <p:grpSp>
            <p:nvGrpSpPr>
              <p:cNvPr id="14397" name="Group 142"/>
              <p:cNvGrpSpPr>
                <a:grpSpLocks/>
              </p:cNvGrpSpPr>
              <p:nvPr/>
            </p:nvGrpSpPr>
            <p:grpSpPr bwMode="auto">
              <a:xfrm>
                <a:off x="2907" y="1826"/>
                <a:ext cx="121" cy="112"/>
                <a:chOff x="2907" y="1826"/>
                <a:chExt cx="121" cy="112"/>
              </a:xfrm>
            </p:grpSpPr>
            <p:sp>
              <p:nvSpPr>
                <p:cNvPr id="14416" name="Freeform 143"/>
                <p:cNvSpPr>
                  <a:spLocks/>
                </p:cNvSpPr>
                <p:nvPr/>
              </p:nvSpPr>
              <p:spPr bwMode="auto">
                <a:xfrm>
                  <a:off x="2907" y="1826"/>
                  <a:ext cx="41" cy="112"/>
                </a:xfrm>
                <a:custGeom>
                  <a:avLst/>
                  <a:gdLst>
                    <a:gd name="T0" fmla="*/ 14 w 41"/>
                    <a:gd name="T1" fmla="*/ 111 h 112"/>
                    <a:gd name="T2" fmla="*/ 40 w 41"/>
                    <a:gd name="T3" fmla="*/ 111 h 112"/>
                    <a:gd name="T4" fmla="*/ 40 w 41"/>
                    <a:gd name="T5" fmla="*/ 0 h 112"/>
                    <a:gd name="T6" fmla="*/ 6 w 41"/>
                    <a:gd name="T7" fmla="*/ 0 h 112"/>
                    <a:gd name="T8" fmla="*/ 0 w 41"/>
                    <a:gd name="T9" fmla="*/ 22 h 112"/>
                    <a:gd name="T10" fmla="*/ 14 w 41"/>
                    <a:gd name="T11" fmla="*/ 22 h 112"/>
                    <a:gd name="T12" fmla="*/ 14 w 41"/>
                    <a:gd name="T13" fmla="*/ 111 h 1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1"/>
                    <a:gd name="T22" fmla="*/ 0 h 112"/>
                    <a:gd name="T23" fmla="*/ 41 w 41"/>
                    <a:gd name="T24" fmla="*/ 112 h 1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1" h="112">
                      <a:moveTo>
                        <a:pt x="14" y="111"/>
                      </a:moveTo>
                      <a:lnTo>
                        <a:pt x="40" y="111"/>
                      </a:lnTo>
                      <a:lnTo>
                        <a:pt x="40" y="0"/>
                      </a:lnTo>
                      <a:lnTo>
                        <a:pt x="6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1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17" name="Freeform 144"/>
                <p:cNvSpPr>
                  <a:spLocks/>
                </p:cNvSpPr>
                <p:nvPr/>
              </p:nvSpPr>
              <p:spPr bwMode="auto">
                <a:xfrm>
                  <a:off x="2963" y="1826"/>
                  <a:ext cx="65" cy="112"/>
                </a:xfrm>
                <a:custGeom>
                  <a:avLst/>
                  <a:gdLst>
                    <a:gd name="T0" fmla="*/ 0 w 65"/>
                    <a:gd name="T1" fmla="*/ 33 h 112"/>
                    <a:gd name="T2" fmla="*/ 25 w 65"/>
                    <a:gd name="T3" fmla="*/ 33 h 112"/>
                    <a:gd name="T4" fmla="*/ 25 w 65"/>
                    <a:gd name="T5" fmla="*/ 22 h 112"/>
                    <a:gd name="T6" fmla="*/ 39 w 65"/>
                    <a:gd name="T7" fmla="*/ 22 h 112"/>
                    <a:gd name="T8" fmla="*/ 39 w 65"/>
                    <a:gd name="T9" fmla="*/ 39 h 112"/>
                    <a:gd name="T10" fmla="*/ 0 w 65"/>
                    <a:gd name="T11" fmla="*/ 92 h 112"/>
                    <a:gd name="T12" fmla="*/ 0 w 65"/>
                    <a:gd name="T13" fmla="*/ 111 h 112"/>
                    <a:gd name="T14" fmla="*/ 64 w 65"/>
                    <a:gd name="T15" fmla="*/ 111 h 112"/>
                    <a:gd name="T16" fmla="*/ 64 w 65"/>
                    <a:gd name="T17" fmla="*/ 92 h 112"/>
                    <a:gd name="T18" fmla="*/ 28 w 65"/>
                    <a:gd name="T19" fmla="*/ 92 h 112"/>
                    <a:gd name="T20" fmla="*/ 64 w 65"/>
                    <a:gd name="T21" fmla="*/ 44 h 112"/>
                    <a:gd name="T22" fmla="*/ 64 w 65"/>
                    <a:gd name="T23" fmla="*/ 13 h 112"/>
                    <a:gd name="T24" fmla="*/ 44 w 65"/>
                    <a:gd name="T25" fmla="*/ 0 h 112"/>
                    <a:gd name="T26" fmla="*/ 19 w 65"/>
                    <a:gd name="T27" fmla="*/ 0 h 112"/>
                    <a:gd name="T28" fmla="*/ 0 w 65"/>
                    <a:gd name="T29" fmla="*/ 13 h 112"/>
                    <a:gd name="T30" fmla="*/ 0 w 65"/>
                    <a:gd name="T31" fmla="*/ 33 h 112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5"/>
                    <a:gd name="T49" fmla="*/ 0 h 112"/>
                    <a:gd name="T50" fmla="*/ 65 w 65"/>
                    <a:gd name="T51" fmla="*/ 112 h 112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5" h="112">
                      <a:moveTo>
                        <a:pt x="0" y="33"/>
                      </a:moveTo>
                      <a:lnTo>
                        <a:pt x="25" y="33"/>
                      </a:lnTo>
                      <a:lnTo>
                        <a:pt x="25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2"/>
                      </a:lnTo>
                      <a:lnTo>
                        <a:pt x="0" y="111"/>
                      </a:lnTo>
                      <a:lnTo>
                        <a:pt x="64" y="111"/>
                      </a:lnTo>
                      <a:lnTo>
                        <a:pt x="64" y="92"/>
                      </a:lnTo>
                      <a:lnTo>
                        <a:pt x="28" y="92"/>
                      </a:lnTo>
                      <a:lnTo>
                        <a:pt x="64" y="44"/>
                      </a:lnTo>
                      <a:lnTo>
                        <a:pt x="64" y="13"/>
                      </a:lnTo>
                      <a:lnTo>
                        <a:pt x="44" y="0"/>
                      </a:lnTo>
                      <a:lnTo>
                        <a:pt x="19" y="0"/>
                      </a:lnTo>
                      <a:lnTo>
                        <a:pt x="0" y="13"/>
                      </a:lnTo>
                      <a:lnTo>
                        <a:pt x="0" y="33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98" name="Group 145"/>
              <p:cNvGrpSpPr>
                <a:grpSpLocks/>
              </p:cNvGrpSpPr>
              <p:nvPr/>
            </p:nvGrpSpPr>
            <p:grpSpPr bwMode="auto">
              <a:xfrm>
                <a:off x="3245" y="1826"/>
                <a:ext cx="116" cy="112"/>
                <a:chOff x="3245" y="1826"/>
                <a:chExt cx="116" cy="112"/>
              </a:xfrm>
            </p:grpSpPr>
            <p:sp>
              <p:nvSpPr>
                <p:cNvPr id="14414" name="Freeform 146"/>
                <p:cNvSpPr>
                  <a:spLocks/>
                </p:cNvSpPr>
                <p:nvPr/>
              </p:nvSpPr>
              <p:spPr bwMode="auto">
                <a:xfrm>
                  <a:off x="3245" y="1826"/>
                  <a:ext cx="41" cy="112"/>
                </a:xfrm>
                <a:custGeom>
                  <a:avLst/>
                  <a:gdLst>
                    <a:gd name="T0" fmla="*/ 14 w 41"/>
                    <a:gd name="T1" fmla="*/ 111 h 112"/>
                    <a:gd name="T2" fmla="*/ 40 w 41"/>
                    <a:gd name="T3" fmla="*/ 111 h 112"/>
                    <a:gd name="T4" fmla="*/ 40 w 41"/>
                    <a:gd name="T5" fmla="*/ 0 h 112"/>
                    <a:gd name="T6" fmla="*/ 6 w 41"/>
                    <a:gd name="T7" fmla="*/ 0 h 112"/>
                    <a:gd name="T8" fmla="*/ 0 w 41"/>
                    <a:gd name="T9" fmla="*/ 22 h 112"/>
                    <a:gd name="T10" fmla="*/ 14 w 41"/>
                    <a:gd name="T11" fmla="*/ 22 h 112"/>
                    <a:gd name="T12" fmla="*/ 14 w 41"/>
                    <a:gd name="T13" fmla="*/ 111 h 1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1"/>
                    <a:gd name="T22" fmla="*/ 0 h 112"/>
                    <a:gd name="T23" fmla="*/ 41 w 41"/>
                    <a:gd name="T24" fmla="*/ 112 h 1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1" h="112">
                      <a:moveTo>
                        <a:pt x="14" y="111"/>
                      </a:moveTo>
                      <a:lnTo>
                        <a:pt x="40" y="111"/>
                      </a:lnTo>
                      <a:lnTo>
                        <a:pt x="40" y="0"/>
                      </a:lnTo>
                      <a:lnTo>
                        <a:pt x="6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1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15" name="Freeform 147"/>
                <p:cNvSpPr>
                  <a:spLocks/>
                </p:cNvSpPr>
                <p:nvPr/>
              </p:nvSpPr>
              <p:spPr bwMode="auto">
                <a:xfrm>
                  <a:off x="3296" y="1826"/>
                  <a:ext cx="65" cy="112"/>
                </a:xfrm>
                <a:custGeom>
                  <a:avLst/>
                  <a:gdLst>
                    <a:gd name="T0" fmla="*/ 17 w 65"/>
                    <a:gd name="T1" fmla="*/ 0 h 112"/>
                    <a:gd name="T2" fmla="*/ 44 w 65"/>
                    <a:gd name="T3" fmla="*/ 0 h 112"/>
                    <a:gd name="T4" fmla="*/ 64 w 65"/>
                    <a:gd name="T5" fmla="*/ 13 h 112"/>
                    <a:gd name="T6" fmla="*/ 64 w 65"/>
                    <a:gd name="T7" fmla="*/ 44 h 112"/>
                    <a:gd name="T8" fmla="*/ 53 w 65"/>
                    <a:gd name="T9" fmla="*/ 56 h 112"/>
                    <a:gd name="T10" fmla="*/ 64 w 65"/>
                    <a:gd name="T11" fmla="*/ 66 h 112"/>
                    <a:gd name="T12" fmla="*/ 64 w 65"/>
                    <a:gd name="T13" fmla="*/ 97 h 112"/>
                    <a:gd name="T14" fmla="*/ 44 w 65"/>
                    <a:gd name="T15" fmla="*/ 111 h 112"/>
                    <a:gd name="T16" fmla="*/ 17 w 65"/>
                    <a:gd name="T17" fmla="*/ 111 h 112"/>
                    <a:gd name="T18" fmla="*/ 0 w 65"/>
                    <a:gd name="T19" fmla="*/ 97 h 112"/>
                    <a:gd name="T20" fmla="*/ 0 w 65"/>
                    <a:gd name="T21" fmla="*/ 79 h 112"/>
                    <a:gd name="T22" fmla="*/ 22 w 65"/>
                    <a:gd name="T23" fmla="*/ 79 h 112"/>
                    <a:gd name="T24" fmla="*/ 22 w 65"/>
                    <a:gd name="T25" fmla="*/ 92 h 112"/>
                    <a:gd name="T26" fmla="*/ 39 w 65"/>
                    <a:gd name="T27" fmla="*/ 92 h 112"/>
                    <a:gd name="T28" fmla="*/ 39 w 65"/>
                    <a:gd name="T29" fmla="*/ 66 h 112"/>
                    <a:gd name="T30" fmla="*/ 22 w 65"/>
                    <a:gd name="T31" fmla="*/ 66 h 112"/>
                    <a:gd name="T32" fmla="*/ 22 w 65"/>
                    <a:gd name="T33" fmla="*/ 44 h 112"/>
                    <a:gd name="T34" fmla="*/ 39 w 65"/>
                    <a:gd name="T35" fmla="*/ 44 h 112"/>
                    <a:gd name="T36" fmla="*/ 39 w 65"/>
                    <a:gd name="T37" fmla="*/ 19 h 112"/>
                    <a:gd name="T38" fmla="*/ 22 w 65"/>
                    <a:gd name="T39" fmla="*/ 19 h 112"/>
                    <a:gd name="T40" fmla="*/ 22 w 65"/>
                    <a:gd name="T41" fmla="*/ 30 h 112"/>
                    <a:gd name="T42" fmla="*/ 0 w 65"/>
                    <a:gd name="T43" fmla="*/ 30 h 112"/>
                    <a:gd name="T44" fmla="*/ 0 w 65"/>
                    <a:gd name="T45" fmla="*/ 13 h 112"/>
                    <a:gd name="T46" fmla="*/ 17 w 65"/>
                    <a:gd name="T47" fmla="*/ 0 h 112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65"/>
                    <a:gd name="T73" fmla="*/ 0 h 112"/>
                    <a:gd name="T74" fmla="*/ 65 w 65"/>
                    <a:gd name="T75" fmla="*/ 112 h 112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65" h="112">
                      <a:moveTo>
                        <a:pt x="17" y="0"/>
                      </a:moveTo>
                      <a:lnTo>
                        <a:pt x="44" y="0"/>
                      </a:lnTo>
                      <a:lnTo>
                        <a:pt x="64" y="13"/>
                      </a:lnTo>
                      <a:lnTo>
                        <a:pt x="64" y="44"/>
                      </a:lnTo>
                      <a:lnTo>
                        <a:pt x="53" y="56"/>
                      </a:lnTo>
                      <a:lnTo>
                        <a:pt x="64" y="66"/>
                      </a:lnTo>
                      <a:lnTo>
                        <a:pt x="64" y="97"/>
                      </a:lnTo>
                      <a:lnTo>
                        <a:pt x="44" y="111"/>
                      </a:lnTo>
                      <a:lnTo>
                        <a:pt x="17" y="111"/>
                      </a:lnTo>
                      <a:lnTo>
                        <a:pt x="0" y="97"/>
                      </a:lnTo>
                      <a:lnTo>
                        <a:pt x="0" y="79"/>
                      </a:lnTo>
                      <a:lnTo>
                        <a:pt x="22" y="79"/>
                      </a:lnTo>
                      <a:lnTo>
                        <a:pt x="22" y="92"/>
                      </a:lnTo>
                      <a:lnTo>
                        <a:pt x="39" y="92"/>
                      </a:lnTo>
                      <a:lnTo>
                        <a:pt x="39" y="66"/>
                      </a:lnTo>
                      <a:lnTo>
                        <a:pt x="22" y="66"/>
                      </a:lnTo>
                      <a:lnTo>
                        <a:pt x="22" y="44"/>
                      </a:lnTo>
                      <a:lnTo>
                        <a:pt x="39" y="44"/>
                      </a:lnTo>
                      <a:lnTo>
                        <a:pt x="39" y="19"/>
                      </a:lnTo>
                      <a:lnTo>
                        <a:pt x="22" y="19"/>
                      </a:lnTo>
                      <a:lnTo>
                        <a:pt x="22" y="30"/>
                      </a:lnTo>
                      <a:lnTo>
                        <a:pt x="0" y="30"/>
                      </a:lnTo>
                      <a:lnTo>
                        <a:pt x="0" y="13"/>
                      </a:lnTo>
                      <a:lnTo>
                        <a:pt x="17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99" name="Group 148"/>
              <p:cNvGrpSpPr>
                <a:grpSpLocks/>
              </p:cNvGrpSpPr>
              <p:nvPr/>
            </p:nvGrpSpPr>
            <p:grpSpPr bwMode="auto">
              <a:xfrm>
                <a:off x="3591" y="1826"/>
                <a:ext cx="119" cy="112"/>
                <a:chOff x="3591" y="1826"/>
                <a:chExt cx="119" cy="112"/>
              </a:xfrm>
            </p:grpSpPr>
            <p:sp>
              <p:nvSpPr>
                <p:cNvPr id="14412" name="Freeform 149"/>
                <p:cNvSpPr>
                  <a:spLocks/>
                </p:cNvSpPr>
                <p:nvPr/>
              </p:nvSpPr>
              <p:spPr bwMode="auto">
                <a:xfrm>
                  <a:off x="3591" y="1826"/>
                  <a:ext cx="40" cy="112"/>
                </a:xfrm>
                <a:custGeom>
                  <a:avLst/>
                  <a:gdLst>
                    <a:gd name="T0" fmla="*/ 13 w 40"/>
                    <a:gd name="T1" fmla="*/ 111 h 112"/>
                    <a:gd name="T2" fmla="*/ 39 w 40"/>
                    <a:gd name="T3" fmla="*/ 111 h 112"/>
                    <a:gd name="T4" fmla="*/ 39 w 40"/>
                    <a:gd name="T5" fmla="*/ 0 h 112"/>
                    <a:gd name="T6" fmla="*/ 5 w 40"/>
                    <a:gd name="T7" fmla="*/ 0 h 112"/>
                    <a:gd name="T8" fmla="*/ 0 w 40"/>
                    <a:gd name="T9" fmla="*/ 22 h 112"/>
                    <a:gd name="T10" fmla="*/ 13 w 40"/>
                    <a:gd name="T11" fmla="*/ 22 h 112"/>
                    <a:gd name="T12" fmla="*/ 13 w 40"/>
                    <a:gd name="T13" fmla="*/ 111 h 1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"/>
                    <a:gd name="T22" fmla="*/ 0 h 112"/>
                    <a:gd name="T23" fmla="*/ 40 w 40"/>
                    <a:gd name="T24" fmla="*/ 112 h 1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" h="112">
                      <a:moveTo>
                        <a:pt x="13" y="111"/>
                      </a:moveTo>
                      <a:lnTo>
                        <a:pt x="39" y="111"/>
                      </a:lnTo>
                      <a:lnTo>
                        <a:pt x="39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3" y="22"/>
                      </a:lnTo>
                      <a:lnTo>
                        <a:pt x="13" y="11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13" name="Freeform 150"/>
                <p:cNvSpPr>
                  <a:spLocks/>
                </p:cNvSpPr>
                <p:nvPr/>
              </p:nvSpPr>
              <p:spPr bwMode="auto">
                <a:xfrm>
                  <a:off x="3636" y="1826"/>
                  <a:ext cx="74" cy="112"/>
                </a:xfrm>
                <a:custGeom>
                  <a:avLst/>
                  <a:gdLst>
                    <a:gd name="T0" fmla="*/ 41 w 74"/>
                    <a:gd name="T1" fmla="*/ 0 h 112"/>
                    <a:gd name="T2" fmla="*/ 67 w 74"/>
                    <a:gd name="T3" fmla="*/ 0 h 112"/>
                    <a:gd name="T4" fmla="*/ 67 w 74"/>
                    <a:gd name="T5" fmla="*/ 66 h 112"/>
                    <a:gd name="T6" fmla="*/ 73 w 74"/>
                    <a:gd name="T7" fmla="*/ 66 h 112"/>
                    <a:gd name="T8" fmla="*/ 73 w 74"/>
                    <a:gd name="T9" fmla="*/ 92 h 112"/>
                    <a:gd name="T10" fmla="*/ 67 w 74"/>
                    <a:gd name="T11" fmla="*/ 92 h 112"/>
                    <a:gd name="T12" fmla="*/ 67 w 74"/>
                    <a:gd name="T13" fmla="*/ 111 h 112"/>
                    <a:gd name="T14" fmla="*/ 41 w 74"/>
                    <a:gd name="T15" fmla="*/ 111 h 112"/>
                    <a:gd name="T16" fmla="*/ 41 w 74"/>
                    <a:gd name="T17" fmla="*/ 92 h 112"/>
                    <a:gd name="T18" fmla="*/ 41 w 74"/>
                    <a:gd name="T19" fmla="*/ 66 h 112"/>
                    <a:gd name="T20" fmla="*/ 27 w 74"/>
                    <a:gd name="T21" fmla="*/ 66 h 112"/>
                    <a:gd name="T22" fmla="*/ 41 w 74"/>
                    <a:gd name="T23" fmla="*/ 42 h 112"/>
                    <a:gd name="T24" fmla="*/ 41 w 74"/>
                    <a:gd name="T25" fmla="*/ 66 h 112"/>
                    <a:gd name="T26" fmla="*/ 41 w 74"/>
                    <a:gd name="T27" fmla="*/ 92 h 112"/>
                    <a:gd name="T28" fmla="*/ 0 w 74"/>
                    <a:gd name="T29" fmla="*/ 92 h 112"/>
                    <a:gd name="T30" fmla="*/ 0 w 74"/>
                    <a:gd name="T31" fmla="*/ 66 h 112"/>
                    <a:gd name="T32" fmla="*/ 41 w 74"/>
                    <a:gd name="T33" fmla="*/ 0 h 11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4"/>
                    <a:gd name="T52" fmla="*/ 0 h 112"/>
                    <a:gd name="T53" fmla="*/ 74 w 74"/>
                    <a:gd name="T54" fmla="*/ 112 h 11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4" h="112">
                      <a:moveTo>
                        <a:pt x="41" y="0"/>
                      </a:moveTo>
                      <a:lnTo>
                        <a:pt x="67" y="0"/>
                      </a:lnTo>
                      <a:lnTo>
                        <a:pt x="67" y="66"/>
                      </a:lnTo>
                      <a:lnTo>
                        <a:pt x="73" y="66"/>
                      </a:lnTo>
                      <a:lnTo>
                        <a:pt x="73" y="92"/>
                      </a:lnTo>
                      <a:lnTo>
                        <a:pt x="67" y="92"/>
                      </a:lnTo>
                      <a:lnTo>
                        <a:pt x="67" y="111"/>
                      </a:lnTo>
                      <a:lnTo>
                        <a:pt x="41" y="111"/>
                      </a:lnTo>
                      <a:lnTo>
                        <a:pt x="41" y="92"/>
                      </a:lnTo>
                      <a:lnTo>
                        <a:pt x="41" y="66"/>
                      </a:lnTo>
                      <a:lnTo>
                        <a:pt x="27" y="66"/>
                      </a:lnTo>
                      <a:lnTo>
                        <a:pt x="41" y="42"/>
                      </a:lnTo>
                      <a:lnTo>
                        <a:pt x="41" y="66"/>
                      </a:lnTo>
                      <a:lnTo>
                        <a:pt x="41" y="92"/>
                      </a:lnTo>
                      <a:lnTo>
                        <a:pt x="0" y="92"/>
                      </a:lnTo>
                      <a:lnTo>
                        <a:pt x="0" y="66"/>
                      </a:lnTo>
                      <a:lnTo>
                        <a:pt x="41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400" name="Group 151"/>
              <p:cNvGrpSpPr>
                <a:grpSpLocks/>
              </p:cNvGrpSpPr>
              <p:nvPr/>
            </p:nvGrpSpPr>
            <p:grpSpPr bwMode="auto">
              <a:xfrm>
                <a:off x="3933" y="1826"/>
                <a:ext cx="124" cy="112"/>
                <a:chOff x="3933" y="1826"/>
                <a:chExt cx="124" cy="112"/>
              </a:xfrm>
            </p:grpSpPr>
            <p:sp>
              <p:nvSpPr>
                <p:cNvPr id="14410" name="Freeform 152"/>
                <p:cNvSpPr>
                  <a:spLocks/>
                </p:cNvSpPr>
                <p:nvPr/>
              </p:nvSpPr>
              <p:spPr bwMode="auto">
                <a:xfrm>
                  <a:off x="3933" y="1826"/>
                  <a:ext cx="40" cy="112"/>
                </a:xfrm>
                <a:custGeom>
                  <a:avLst/>
                  <a:gdLst>
                    <a:gd name="T0" fmla="*/ 13 w 40"/>
                    <a:gd name="T1" fmla="*/ 111 h 112"/>
                    <a:gd name="T2" fmla="*/ 39 w 40"/>
                    <a:gd name="T3" fmla="*/ 111 h 112"/>
                    <a:gd name="T4" fmla="*/ 39 w 40"/>
                    <a:gd name="T5" fmla="*/ 0 h 112"/>
                    <a:gd name="T6" fmla="*/ 5 w 40"/>
                    <a:gd name="T7" fmla="*/ 0 h 112"/>
                    <a:gd name="T8" fmla="*/ 0 w 40"/>
                    <a:gd name="T9" fmla="*/ 22 h 112"/>
                    <a:gd name="T10" fmla="*/ 13 w 40"/>
                    <a:gd name="T11" fmla="*/ 22 h 112"/>
                    <a:gd name="T12" fmla="*/ 13 w 40"/>
                    <a:gd name="T13" fmla="*/ 111 h 1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"/>
                    <a:gd name="T22" fmla="*/ 0 h 112"/>
                    <a:gd name="T23" fmla="*/ 40 w 40"/>
                    <a:gd name="T24" fmla="*/ 112 h 1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" h="112">
                      <a:moveTo>
                        <a:pt x="13" y="111"/>
                      </a:moveTo>
                      <a:lnTo>
                        <a:pt x="39" y="111"/>
                      </a:lnTo>
                      <a:lnTo>
                        <a:pt x="39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3" y="22"/>
                      </a:lnTo>
                      <a:lnTo>
                        <a:pt x="13" y="11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11" name="Freeform 153"/>
                <p:cNvSpPr>
                  <a:spLocks/>
                </p:cNvSpPr>
                <p:nvPr/>
              </p:nvSpPr>
              <p:spPr bwMode="auto">
                <a:xfrm>
                  <a:off x="3989" y="1826"/>
                  <a:ext cx="68" cy="112"/>
                </a:xfrm>
                <a:custGeom>
                  <a:avLst/>
                  <a:gdLst>
                    <a:gd name="T0" fmla="*/ 0 w 68"/>
                    <a:gd name="T1" fmla="*/ 0 h 112"/>
                    <a:gd name="T2" fmla="*/ 65 w 68"/>
                    <a:gd name="T3" fmla="*/ 0 h 112"/>
                    <a:gd name="T4" fmla="*/ 65 w 68"/>
                    <a:gd name="T5" fmla="*/ 22 h 112"/>
                    <a:gd name="T6" fmla="*/ 25 w 68"/>
                    <a:gd name="T7" fmla="*/ 22 h 112"/>
                    <a:gd name="T8" fmla="*/ 25 w 68"/>
                    <a:gd name="T9" fmla="*/ 39 h 112"/>
                    <a:gd name="T10" fmla="*/ 47 w 68"/>
                    <a:gd name="T11" fmla="*/ 39 h 112"/>
                    <a:gd name="T12" fmla="*/ 67 w 68"/>
                    <a:gd name="T13" fmla="*/ 56 h 112"/>
                    <a:gd name="T14" fmla="*/ 67 w 68"/>
                    <a:gd name="T15" fmla="*/ 94 h 112"/>
                    <a:gd name="T16" fmla="*/ 47 w 68"/>
                    <a:gd name="T17" fmla="*/ 111 h 112"/>
                    <a:gd name="T18" fmla="*/ 20 w 68"/>
                    <a:gd name="T19" fmla="*/ 111 h 112"/>
                    <a:gd name="T20" fmla="*/ 0 w 68"/>
                    <a:gd name="T21" fmla="*/ 94 h 112"/>
                    <a:gd name="T22" fmla="*/ 0 w 68"/>
                    <a:gd name="T23" fmla="*/ 74 h 112"/>
                    <a:gd name="T24" fmla="*/ 25 w 68"/>
                    <a:gd name="T25" fmla="*/ 74 h 112"/>
                    <a:gd name="T26" fmla="*/ 25 w 68"/>
                    <a:gd name="T27" fmla="*/ 92 h 112"/>
                    <a:gd name="T28" fmla="*/ 41 w 68"/>
                    <a:gd name="T29" fmla="*/ 92 h 112"/>
                    <a:gd name="T30" fmla="*/ 41 w 68"/>
                    <a:gd name="T31" fmla="*/ 58 h 112"/>
                    <a:gd name="T32" fmla="*/ 20 w 68"/>
                    <a:gd name="T33" fmla="*/ 58 h 112"/>
                    <a:gd name="T34" fmla="*/ 0 w 68"/>
                    <a:gd name="T35" fmla="*/ 42 h 112"/>
                    <a:gd name="T36" fmla="*/ 0 w 68"/>
                    <a:gd name="T37" fmla="*/ 0 h 112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68"/>
                    <a:gd name="T58" fmla="*/ 0 h 112"/>
                    <a:gd name="T59" fmla="*/ 68 w 68"/>
                    <a:gd name="T60" fmla="*/ 112 h 112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68" h="112">
                      <a:moveTo>
                        <a:pt x="0" y="0"/>
                      </a:moveTo>
                      <a:lnTo>
                        <a:pt x="65" y="0"/>
                      </a:lnTo>
                      <a:lnTo>
                        <a:pt x="65" y="22"/>
                      </a:lnTo>
                      <a:lnTo>
                        <a:pt x="25" y="22"/>
                      </a:lnTo>
                      <a:lnTo>
                        <a:pt x="25" y="39"/>
                      </a:lnTo>
                      <a:lnTo>
                        <a:pt x="47" y="39"/>
                      </a:lnTo>
                      <a:lnTo>
                        <a:pt x="67" y="56"/>
                      </a:lnTo>
                      <a:lnTo>
                        <a:pt x="67" y="94"/>
                      </a:lnTo>
                      <a:lnTo>
                        <a:pt x="47" y="111"/>
                      </a:lnTo>
                      <a:lnTo>
                        <a:pt x="20" y="111"/>
                      </a:lnTo>
                      <a:lnTo>
                        <a:pt x="0" y="94"/>
                      </a:lnTo>
                      <a:lnTo>
                        <a:pt x="0" y="74"/>
                      </a:lnTo>
                      <a:lnTo>
                        <a:pt x="25" y="74"/>
                      </a:lnTo>
                      <a:lnTo>
                        <a:pt x="25" y="92"/>
                      </a:lnTo>
                      <a:lnTo>
                        <a:pt x="41" y="92"/>
                      </a:lnTo>
                      <a:lnTo>
                        <a:pt x="41" y="58"/>
                      </a:lnTo>
                      <a:lnTo>
                        <a:pt x="20" y="58"/>
                      </a:lnTo>
                      <a:lnTo>
                        <a:pt x="0" y="42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401" name="Group 154"/>
              <p:cNvGrpSpPr>
                <a:grpSpLocks/>
              </p:cNvGrpSpPr>
              <p:nvPr/>
            </p:nvGrpSpPr>
            <p:grpSpPr bwMode="auto">
              <a:xfrm>
                <a:off x="4276" y="1826"/>
                <a:ext cx="122" cy="112"/>
                <a:chOff x="4276" y="1826"/>
                <a:chExt cx="122" cy="112"/>
              </a:xfrm>
            </p:grpSpPr>
            <p:sp>
              <p:nvSpPr>
                <p:cNvPr id="14408" name="Freeform 155"/>
                <p:cNvSpPr>
                  <a:spLocks/>
                </p:cNvSpPr>
                <p:nvPr/>
              </p:nvSpPr>
              <p:spPr bwMode="auto">
                <a:xfrm>
                  <a:off x="4276" y="1826"/>
                  <a:ext cx="40" cy="112"/>
                </a:xfrm>
                <a:custGeom>
                  <a:avLst/>
                  <a:gdLst>
                    <a:gd name="T0" fmla="*/ 14 w 40"/>
                    <a:gd name="T1" fmla="*/ 111 h 112"/>
                    <a:gd name="T2" fmla="*/ 39 w 40"/>
                    <a:gd name="T3" fmla="*/ 111 h 112"/>
                    <a:gd name="T4" fmla="*/ 39 w 40"/>
                    <a:gd name="T5" fmla="*/ 0 h 112"/>
                    <a:gd name="T6" fmla="*/ 6 w 40"/>
                    <a:gd name="T7" fmla="*/ 0 h 112"/>
                    <a:gd name="T8" fmla="*/ 0 w 40"/>
                    <a:gd name="T9" fmla="*/ 22 h 112"/>
                    <a:gd name="T10" fmla="*/ 14 w 40"/>
                    <a:gd name="T11" fmla="*/ 22 h 112"/>
                    <a:gd name="T12" fmla="*/ 14 w 40"/>
                    <a:gd name="T13" fmla="*/ 111 h 1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"/>
                    <a:gd name="T22" fmla="*/ 0 h 112"/>
                    <a:gd name="T23" fmla="*/ 40 w 40"/>
                    <a:gd name="T24" fmla="*/ 112 h 1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" h="112">
                      <a:moveTo>
                        <a:pt x="14" y="111"/>
                      </a:moveTo>
                      <a:lnTo>
                        <a:pt x="39" y="111"/>
                      </a:lnTo>
                      <a:lnTo>
                        <a:pt x="39" y="0"/>
                      </a:lnTo>
                      <a:lnTo>
                        <a:pt x="6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1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09" name="Freeform 156"/>
                <p:cNvSpPr>
                  <a:spLocks/>
                </p:cNvSpPr>
                <p:nvPr/>
              </p:nvSpPr>
              <p:spPr bwMode="auto">
                <a:xfrm>
                  <a:off x="4334" y="1826"/>
                  <a:ext cx="64" cy="112"/>
                </a:xfrm>
                <a:custGeom>
                  <a:avLst/>
                  <a:gdLst>
                    <a:gd name="T0" fmla="*/ 20 w 64"/>
                    <a:gd name="T1" fmla="*/ 0 h 112"/>
                    <a:gd name="T2" fmla="*/ 43 w 64"/>
                    <a:gd name="T3" fmla="*/ 0 h 112"/>
                    <a:gd name="T4" fmla="*/ 63 w 64"/>
                    <a:gd name="T5" fmla="*/ 13 h 112"/>
                    <a:gd name="T6" fmla="*/ 63 w 64"/>
                    <a:gd name="T7" fmla="*/ 34 h 112"/>
                    <a:gd name="T8" fmla="*/ 38 w 64"/>
                    <a:gd name="T9" fmla="*/ 34 h 112"/>
                    <a:gd name="T10" fmla="*/ 38 w 64"/>
                    <a:gd name="T11" fmla="*/ 22 h 112"/>
                    <a:gd name="T12" fmla="*/ 25 w 64"/>
                    <a:gd name="T13" fmla="*/ 22 h 112"/>
                    <a:gd name="T14" fmla="*/ 25 w 64"/>
                    <a:gd name="T15" fmla="*/ 42 h 112"/>
                    <a:gd name="T16" fmla="*/ 25 w 64"/>
                    <a:gd name="T17" fmla="*/ 63 h 112"/>
                    <a:gd name="T18" fmla="*/ 38 w 64"/>
                    <a:gd name="T19" fmla="*/ 63 h 112"/>
                    <a:gd name="T20" fmla="*/ 38 w 64"/>
                    <a:gd name="T21" fmla="*/ 92 h 112"/>
                    <a:gd name="T22" fmla="*/ 25 w 64"/>
                    <a:gd name="T23" fmla="*/ 92 h 112"/>
                    <a:gd name="T24" fmla="*/ 25 w 64"/>
                    <a:gd name="T25" fmla="*/ 63 h 112"/>
                    <a:gd name="T26" fmla="*/ 25 w 64"/>
                    <a:gd name="T27" fmla="*/ 42 h 112"/>
                    <a:gd name="T28" fmla="*/ 43 w 64"/>
                    <a:gd name="T29" fmla="*/ 42 h 112"/>
                    <a:gd name="T30" fmla="*/ 63 w 64"/>
                    <a:gd name="T31" fmla="*/ 56 h 112"/>
                    <a:gd name="T32" fmla="*/ 63 w 64"/>
                    <a:gd name="T33" fmla="*/ 98 h 112"/>
                    <a:gd name="T34" fmla="*/ 43 w 64"/>
                    <a:gd name="T35" fmla="*/ 111 h 112"/>
                    <a:gd name="T36" fmla="*/ 20 w 64"/>
                    <a:gd name="T37" fmla="*/ 111 h 112"/>
                    <a:gd name="T38" fmla="*/ 0 w 64"/>
                    <a:gd name="T39" fmla="*/ 98 h 112"/>
                    <a:gd name="T40" fmla="*/ 0 w 64"/>
                    <a:gd name="T41" fmla="*/ 13 h 112"/>
                    <a:gd name="T42" fmla="*/ 20 w 64"/>
                    <a:gd name="T43" fmla="*/ 0 h 112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4"/>
                    <a:gd name="T67" fmla="*/ 0 h 112"/>
                    <a:gd name="T68" fmla="*/ 64 w 64"/>
                    <a:gd name="T69" fmla="*/ 112 h 112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4" h="112">
                      <a:moveTo>
                        <a:pt x="20" y="0"/>
                      </a:moveTo>
                      <a:lnTo>
                        <a:pt x="43" y="0"/>
                      </a:lnTo>
                      <a:lnTo>
                        <a:pt x="63" y="13"/>
                      </a:lnTo>
                      <a:lnTo>
                        <a:pt x="63" y="34"/>
                      </a:lnTo>
                      <a:lnTo>
                        <a:pt x="38" y="34"/>
                      </a:lnTo>
                      <a:lnTo>
                        <a:pt x="38" y="22"/>
                      </a:lnTo>
                      <a:lnTo>
                        <a:pt x="25" y="22"/>
                      </a:lnTo>
                      <a:lnTo>
                        <a:pt x="25" y="42"/>
                      </a:lnTo>
                      <a:lnTo>
                        <a:pt x="25" y="63"/>
                      </a:lnTo>
                      <a:lnTo>
                        <a:pt x="38" y="63"/>
                      </a:lnTo>
                      <a:lnTo>
                        <a:pt x="38" y="92"/>
                      </a:lnTo>
                      <a:lnTo>
                        <a:pt x="25" y="92"/>
                      </a:lnTo>
                      <a:lnTo>
                        <a:pt x="25" y="63"/>
                      </a:lnTo>
                      <a:lnTo>
                        <a:pt x="25" y="42"/>
                      </a:lnTo>
                      <a:lnTo>
                        <a:pt x="43" y="42"/>
                      </a:lnTo>
                      <a:lnTo>
                        <a:pt x="63" y="56"/>
                      </a:lnTo>
                      <a:lnTo>
                        <a:pt x="63" y="98"/>
                      </a:lnTo>
                      <a:lnTo>
                        <a:pt x="43" y="111"/>
                      </a:lnTo>
                      <a:lnTo>
                        <a:pt x="20" y="111"/>
                      </a:lnTo>
                      <a:lnTo>
                        <a:pt x="0" y="98"/>
                      </a:lnTo>
                      <a:lnTo>
                        <a:pt x="0" y="13"/>
                      </a:lnTo>
                      <a:lnTo>
                        <a:pt x="2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402" name="Group 157"/>
              <p:cNvGrpSpPr>
                <a:grpSpLocks/>
              </p:cNvGrpSpPr>
              <p:nvPr/>
            </p:nvGrpSpPr>
            <p:grpSpPr bwMode="auto">
              <a:xfrm>
                <a:off x="4624" y="1826"/>
                <a:ext cx="122" cy="112"/>
                <a:chOff x="4624" y="1826"/>
                <a:chExt cx="122" cy="112"/>
              </a:xfrm>
            </p:grpSpPr>
            <p:sp>
              <p:nvSpPr>
                <p:cNvPr id="14406" name="Freeform 158"/>
                <p:cNvSpPr>
                  <a:spLocks/>
                </p:cNvSpPr>
                <p:nvPr/>
              </p:nvSpPr>
              <p:spPr bwMode="auto">
                <a:xfrm>
                  <a:off x="4624" y="1826"/>
                  <a:ext cx="40" cy="112"/>
                </a:xfrm>
                <a:custGeom>
                  <a:avLst/>
                  <a:gdLst>
                    <a:gd name="T0" fmla="*/ 14 w 40"/>
                    <a:gd name="T1" fmla="*/ 111 h 112"/>
                    <a:gd name="T2" fmla="*/ 39 w 40"/>
                    <a:gd name="T3" fmla="*/ 111 h 112"/>
                    <a:gd name="T4" fmla="*/ 39 w 40"/>
                    <a:gd name="T5" fmla="*/ 0 h 112"/>
                    <a:gd name="T6" fmla="*/ 5 w 40"/>
                    <a:gd name="T7" fmla="*/ 0 h 112"/>
                    <a:gd name="T8" fmla="*/ 0 w 40"/>
                    <a:gd name="T9" fmla="*/ 22 h 112"/>
                    <a:gd name="T10" fmla="*/ 14 w 40"/>
                    <a:gd name="T11" fmla="*/ 22 h 112"/>
                    <a:gd name="T12" fmla="*/ 14 w 40"/>
                    <a:gd name="T13" fmla="*/ 111 h 1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"/>
                    <a:gd name="T22" fmla="*/ 0 h 112"/>
                    <a:gd name="T23" fmla="*/ 40 w 40"/>
                    <a:gd name="T24" fmla="*/ 112 h 1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" h="112">
                      <a:moveTo>
                        <a:pt x="14" y="111"/>
                      </a:moveTo>
                      <a:lnTo>
                        <a:pt x="39" y="111"/>
                      </a:lnTo>
                      <a:lnTo>
                        <a:pt x="39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1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07" name="Freeform 159"/>
                <p:cNvSpPr>
                  <a:spLocks/>
                </p:cNvSpPr>
                <p:nvPr/>
              </p:nvSpPr>
              <p:spPr bwMode="auto">
                <a:xfrm>
                  <a:off x="4677" y="1826"/>
                  <a:ext cx="69" cy="112"/>
                </a:xfrm>
                <a:custGeom>
                  <a:avLst/>
                  <a:gdLst>
                    <a:gd name="T0" fmla="*/ 0 w 69"/>
                    <a:gd name="T1" fmla="*/ 0 h 112"/>
                    <a:gd name="T2" fmla="*/ 68 w 69"/>
                    <a:gd name="T3" fmla="*/ 0 h 112"/>
                    <a:gd name="T4" fmla="*/ 68 w 69"/>
                    <a:gd name="T5" fmla="*/ 22 h 112"/>
                    <a:gd name="T6" fmla="*/ 29 w 69"/>
                    <a:gd name="T7" fmla="*/ 111 h 112"/>
                    <a:gd name="T8" fmla="*/ 0 w 69"/>
                    <a:gd name="T9" fmla="*/ 111 h 112"/>
                    <a:gd name="T10" fmla="*/ 39 w 69"/>
                    <a:gd name="T11" fmla="*/ 22 h 112"/>
                    <a:gd name="T12" fmla="*/ 0 w 69"/>
                    <a:gd name="T13" fmla="*/ 22 h 112"/>
                    <a:gd name="T14" fmla="*/ 0 w 69"/>
                    <a:gd name="T15" fmla="*/ 0 h 11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9"/>
                    <a:gd name="T25" fmla="*/ 0 h 112"/>
                    <a:gd name="T26" fmla="*/ 69 w 69"/>
                    <a:gd name="T27" fmla="*/ 112 h 11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9" h="112">
                      <a:moveTo>
                        <a:pt x="0" y="0"/>
                      </a:moveTo>
                      <a:lnTo>
                        <a:pt x="68" y="0"/>
                      </a:lnTo>
                      <a:lnTo>
                        <a:pt x="68" y="22"/>
                      </a:lnTo>
                      <a:lnTo>
                        <a:pt x="29" y="111"/>
                      </a:lnTo>
                      <a:lnTo>
                        <a:pt x="0" y="111"/>
                      </a:lnTo>
                      <a:lnTo>
                        <a:pt x="39" y="22"/>
                      </a:lnTo>
                      <a:lnTo>
                        <a:pt x="0" y="22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403" name="Group 160"/>
              <p:cNvGrpSpPr>
                <a:grpSpLocks/>
              </p:cNvGrpSpPr>
              <p:nvPr/>
            </p:nvGrpSpPr>
            <p:grpSpPr bwMode="auto">
              <a:xfrm>
                <a:off x="4968" y="1825"/>
                <a:ext cx="115" cy="113"/>
                <a:chOff x="4968" y="1825"/>
                <a:chExt cx="115" cy="113"/>
              </a:xfrm>
            </p:grpSpPr>
            <p:sp>
              <p:nvSpPr>
                <p:cNvPr id="14404" name="Freeform 161"/>
                <p:cNvSpPr>
                  <a:spLocks/>
                </p:cNvSpPr>
                <p:nvPr/>
              </p:nvSpPr>
              <p:spPr bwMode="auto">
                <a:xfrm>
                  <a:off x="4968" y="1826"/>
                  <a:ext cx="37" cy="112"/>
                </a:xfrm>
                <a:custGeom>
                  <a:avLst/>
                  <a:gdLst>
                    <a:gd name="T0" fmla="*/ 13 w 37"/>
                    <a:gd name="T1" fmla="*/ 111 h 112"/>
                    <a:gd name="T2" fmla="*/ 36 w 37"/>
                    <a:gd name="T3" fmla="*/ 111 h 112"/>
                    <a:gd name="T4" fmla="*/ 36 w 37"/>
                    <a:gd name="T5" fmla="*/ 0 h 112"/>
                    <a:gd name="T6" fmla="*/ 5 w 37"/>
                    <a:gd name="T7" fmla="*/ 0 h 112"/>
                    <a:gd name="T8" fmla="*/ 0 w 37"/>
                    <a:gd name="T9" fmla="*/ 22 h 112"/>
                    <a:gd name="T10" fmla="*/ 13 w 37"/>
                    <a:gd name="T11" fmla="*/ 22 h 112"/>
                    <a:gd name="T12" fmla="*/ 13 w 37"/>
                    <a:gd name="T13" fmla="*/ 111 h 1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7"/>
                    <a:gd name="T22" fmla="*/ 0 h 112"/>
                    <a:gd name="T23" fmla="*/ 37 w 37"/>
                    <a:gd name="T24" fmla="*/ 112 h 1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7" h="112">
                      <a:moveTo>
                        <a:pt x="13" y="111"/>
                      </a:moveTo>
                      <a:lnTo>
                        <a:pt x="36" y="111"/>
                      </a:lnTo>
                      <a:lnTo>
                        <a:pt x="36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3" y="22"/>
                      </a:lnTo>
                      <a:lnTo>
                        <a:pt x="13" y="11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05" name="Freeform 162"/>
                <p:cNvSpPr>
                  <a:spLocks/>
                </p:cNvSpPr>
                <p:nvPr/>
              </p:nvSpPr>
              <p:spPr bwMode="auto">
                <a:xfrm>
                  <a:off x="5017" y="1825"/>
                  <a:ext cx="66" cy="113"/>
                </a:xfrm>
                <a:custGeom>
                  <a:avLst/>
                  <a:gdLst>
                    <a:gd name="T0" fmla="*/ 14 w 66"/>
                    <a:gd name="T1" fmla="*/ 0 h 113"/>
                    <a:gd name="T2" fmla="*/ 51 w 66"/>
                    <a:gd name="T3" fmla="*/ 0 h 113"/>
                    <a:gd name="T4" fmla="*/ 65 w 66"/>
                    <a:gd name="T5" fmla="*/ 14 h 113"/>
                    <a:gd name="T6" fmla="*/ 65 w 66"/>
                    <a:gd name="T7" fmla="*/ 45 h 113"/>
                    <a:gd name="T8" fmla="*/ 57 w 66"/>
                    <a:gd name="T9" fmla="*/ 57 h 113"/>
                    <a:gd name="T10" fmla="*/ 65 w 66"/>
                    <a:gd name="T11" fmla="*/ 67 h 113"/>
                    <a:gd name="T12" fmla="*/ 65 w 66"/>
                    <a:gd name="T13" fmla="*/ 70 h 113"/>
                    <a:gd name="T14" fmla="*/ 39 w 66"/>
                    <a:gd name="T15" fmla="*/ 70 h 113"/>
                    <a:gd name="T16" fmla="*/ 39 w 66"/>
                    <a:gd name="T17" fmla="*/ 40 h 113"/>
                    <a:gd name="T18" fmla="*/ 39 w 66"/>
                    <a:gd name="T19" fmla="*/ 17 h 113"/>
                    <a:gd name="T20" fmla="*/ 25 w 66"/>
                    <a:gd name="T21" fmla="*/ 17 h 113"/>
                    <a:gd name="T22" fmla="*/ 25 w 66"/>
                    <a:gd name="T23" fmla="*/ 40 h 113"/>
                    <a:gd name="T24" fmla="*/ 39 w 66"/>
                    <a:gd name="T25" fmla="*/ 40 h 113"/>
                    <a:gd name="T26" fmla="*/ 39 w 66"/>
                    <a:gd name="T27" fmla="*/ 93 h 113"/>
                    <a:gd name="T28" fmla="*/ 25 w 66"/>
                    <a:gd name="T29" fmla="*/ 93 h 113"/>
                    <a:gd name="T30" fmla="*/ 25 w 66"/>
                    <a:gd name="T31" fmla="*/ 70 h 113"/>
                    <a:gd name="T32" fmla="*/ 39 w 66"/>
                    <a:gd name="T33" fmla="*/ 70 h 113"/>
                    <a:gd name="T34" fmla="*/ 65 w 66"/>
                    <a:gd name="T35" fmla="*/ 70 h 113"/>
                    <a:gd name="T36" fmla="*/ 65 w 66"/>
                    <a:gd name="T37" fmla="*/ 98 h 113"/>
                    <a:gd name="T38" fmla="*/ 51 w 66"/>
                    <a:gd name="T39" fmla="*/ 112 h 113"/>
                    <a:gd name="T40" fmla="*/ 14 w 66"/>
                    <a:gd name="T41" fmla="*/ 112 h 113"/>
                    <a:gd name="T42" fmla="*/ 0 w 66"/>
                    <a:gd name="T43" fmla="*/ 98 h 113"/>
                    <a:gd name="T44" fmla="*/ 0 w 66"/>
                    <a:gd name="T45" fmla="*/ 67 h 113"/>
                    <a:gd name="T46" fmla="*/ 9 w 66"/>
                    <a:gd name="T47" fmla="*/ 57 h 113"/>
                    <a:gd name="T48" fmla="*/ 0 w 66"/>
                    <a:gd name="T49" fmla="*/ 45 h 113"/>
                    <a:gd name="T50" fmla="*/ 0 w 66"/>
                    <a:gd name="T51" fmla="*/ 14 h 113"/>
                    <a:gd name="T52" fmla="*/ 14 w 66"/>
                    <a:gd name="T53" fmla="*/ 0 h 113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66"/>
                    <a:gd name="T82" fmla="*/ 0 h 113"/>
                    <a:gd name="T83" fmla="*/ 66 w 66"/>
                    <a:gd name="T84" fmla="*/ 113 h 113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66" h="113">
                      <a:moveTo>
                        <a:pt x="14" y="0"/>
                      </a:moveTo>
                      <a:lnTo>
                        <a:pt x="51" y="0"/>
                      </a:lnTo>
                      <a:lnTo>
                        <a:pt x="65" y="14"/>
                      </a:lnTo>
                      <a:lnTo>
                        <a:pt x="65" y="45"/>
                      </a:lnTo>
                      <a:lnTo>
                        <a:pt x="57" y="57"/>
                      </a:lnTo>
                      <a:lnTo>
                        <a:pt x="65" y="67"/>
                      </a:lnTo>
                      <a:lnTo>
                        <a:pt x="65" y="70"/>
                      </a:lnTo>
                      <a:lnTo>
                        <a:pt x="39" y="70"/>
                      </a:lnTo>
                      <a:lnTo>
                        <a:pt x="39" y="40"/>
                      </a:lnTo>
                      <a:lnTo>
                        <a:pt x="39" y="17"/>
                      </a:lnTo>
                      <a:lnTo>
                        <a:pt x="25" y="17"/>
                      </a:lnTo>
                      <a:lnTo>
                        <a:pt x="25" y="40"/>
                      </a:lnTo>
                      <a:lnTo>
                        <a:pt x="39" y="40"/>
                      </a:lnTo>
                      <a:lnTo>
                        <a:pt x="39" y="93"/>
                      </a:lnTo>
                      <a:lnTo>
                        <a:pt x="25" y="93"/>
                      </a:lnTo>
                      <a:lnTo>
                        <a:pt x="25" y="70"/>
                      </a:lnTo>
                      <a:lnTo>
                        <a:pt x="39" y="70"/>
                      </a:lnTo>
                      <a:lnTo>
                        <a:pt x="65" y="70"/>
                      </a:lnTo>
                      <a:lnTo>
                        <a:pt x="65" y="98"/>
                      </a:lnTo>
                      <a:lnTo>
                        <a:pt x="51" y="112"/>
                      </a:lnTo>
                      <a:lnTo>
                        <a:pt x="14" y="112"/>
                      </a:lnTo>
                      <a:lnTo>
                        <a:pt x="0" y="98"/>
                      </a:lnTo>
                      <a:lnTo>
                        <a:pt x="0" y="67"/>
                      </a:lnTo>
                      <a:lnTo>
                        <a:pt x="9" y="57"/>
                      </a:lnTo>
                      <a:lnTo>
                        <a:pt x="0" y="45"/>
                      </a:lnTo>
                      <a:lnTo>
                        <a:pt x="0" y="14"/>
                      </a:lnTo>
                      <a:lnTo>
                        <a:pt x="14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4355" name="Group 163"/>
            <p:cNvGrpSpPr>
              <a:grpSpLocks/>
            </p:cNvGrpSpPr>
            <p:nvPr/>
          </p:nvGrpSpPr>
          <p:grpSpPr bwMode="auto">
            <a:xfrm>
              <a:off x="2912" y="2064"/>
              <a:ext cx="2193" cy="113"/>
              <a:chOff x="2912" y="2064"/>
              <a:chExt cx="2193" cy="113"/>
            </a:xfrm>
          </p:grpSpPr>
          <p:grpSp>
            <p:nvGrpSpPr>
              <p:cNvPr id="14376" name="Group 164"/>
              <p:cNvGrpSpPr>
                <a:grpSpLocks/>
              </p:cNvGrpSpPr>
              <p:nvPr/>
            </p:nvGrpSpPr>
            <p:grpSpPr bwMode="auto">
              <a:xfrm>
                <a:off x="2912" y="2064"/>
                <a:ext cx="124" cy="113"/>
                <a:chOff x="2912" y="2064"/>
                <a:chExt cx="124" cy="113"/>
              </a:xfrm>
            </p:grpSpPr>
            <p:sp>
              <p:nvSpPr>
                <p:cNvPr id="14395" name="Freeform 165"/>
                <p:cNvSpPr>
                  <a:spLocks/>
                </p:cNvSpPr>
                <p:nvPr/>
              </p:nvSpPr>
              <p:spPr bwMode="auto">
                <a:xfrm>
                  <a:off x="2912" y="2064"/>
                  <a:ext cx="39" cy="113"/>
                </a:xfrm>
                <a:custGeom>
                  <a:avLst/>
                  <a:gdLst>
                    <a:gd name="T0" fmla="*/ 14 w 39"/>
                    <a:gd name="T1" fmla="*/ 112 h 113"/>
                    <a:gd name="T2" fmla="*/ 38 w 39"/>
                    <a:gd name="T3" fmla="*/ 112 h 113"/>
                    <a:gd name="T4" fmla="*/ 38 w 39"/>
                    <a:gd name="T5" fmla="*/ 0 h 113"/>
                    <a:gd name="T6" fmla="*/ 5 w 39"/>
                    <a:gd name="T7" fmla="*/ 0 h 113"/>
                    <a:gd name="T8" fmla="*/ 0 w 39"/>
                    <a:gd name="T9" fmla="*/ 22 h 113"/>
                    <a:gd name="T10" fmla="*/ 14 w 39"/>
                    <a:gd name="T11" fmla="*/ 22 h 113"/>
                    <a:gd name="T12" fmla="*/ 14 w 39"/>
                    <a:gd name="T13" fmla="*/ 112 h 11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9"/>
                    <a:gd name="T22" fmla="*/ 0 h 113"/>
                    <a:gd name="T23" fmla="*/ 39 w 39"/>
                    <a:gd name="T24" fmla="*/ 113 h 11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9" h="113">
                      <a:moveTo>
                        <a:pt x="14" y="112"/>
                      </a:moveTo>
                      <a:lnTo>
                        <a:pt x="38" y="112"/>
                      </a:lnTo>
                      <a:lnTo>
                        <a:pt x="38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12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96" name="Freeform 166"/>
                <p:cNvSpPr>
                  <a:spLocks/>
                </p:cNvSpPr>
                <p:nvPr/>
              </p:nvSpPr>
              <p:spPr bwMode="auto">
                <a:xfrm>
                  <a:off x="2970" y="2064"/>
                  <a:ext cx="66" cy="113"/>
                </a:xfrm>
                <a:custGeom>
                  <a:avLst/>
                  <a:gdLst>
                    <a:gd name="T0" fmla="*/ 45 w 66"/>
                    <a:gd name="T1" fmla="*/ 0 h 113"/>
                    <a:gd name="T2" fmla="*/ 65 w 66"/>
                    <a:gd name="T3" fmla="*/ 14 h 113"/>
                    <a:gd name="T4" fmla="*/ 65 w 66"/>
                    <a:gd name="T5" fmla="*/ 99 h 113"/>
                    <a:gd name="T6" fmla="*/ 45 w 66"/>
                    <a:gd name="T7" fmla="*/ 112 h 113"/>
                    <a:gd name="T8" fmla="*/ 20 w 66"/>
                    <a:gd name="T9" fmla="*/ 112 h 113"/>
                    <a:gd name="T10" fmla="*/ 0 w 66"/>
                    <a:gd name="T11" fmla="*/ 99 h 113"/>
                    <a:gd name="T12" fmla="*/ 0 w 66"/>
                    <a:gd name="T13" fmla="*/ 78 h 113"/>
                    <a:gd name="T14" fmla="*/ 26 w 66"/>
                    <a:gd name="T15" fmla="*/ 78 h 113"/>
                    <a:gd name="T16" fmla="*/ 26 w 66"/>
                    <a:gd name="T17" fmla="*/ 90 h 113"/>
                    <a:gd name="T18" fmla="*/ 39 w 66"/>
                    <a:gd name="T19" fmla="*/ 90 h 113"/>
                    <a:gd name="T20" fmla="*/ 39 w 66"/>
                    <a:gd name="T21" fmla="*/ 70 h 113"/>
                    <a:gd name="T22" fmla="*/ 39 w 66"/>
                    <a:gd name="T23" fmla="*/ 48 h 113"/>
                    <a:gd name="T24" fmla="*/ 26 w 66"/>
                    <a:gd name="T25" fmla="*/ 48 h 113"/>
                    <a:gd name="T26" fmla="*/ 26 w 66"/>
                    <a:gd name="T27" fmla="*/ 21 h 113"/>
                    <a:gd name="T28" fmla="*/ 39 w 66"/>
                    <a:gd name="T29" fmla="*/ 21 h 113"/>
                    <a:gd name="T30" fmla="*/ 39 w 66"/>
                    <a:gd name="T31" fmla="*/ 48 h 113"/>
                    <a:gd name="T32" fmla="*/ 39 w 66"/>
                    <a:gd name="T33" fmla="*/ 70 h 113"/>
                    <a:gd name="T34" fmla="*/ 20 w 66"/>
                    <a:gd name="T35" fmla="*/ 70 h 113"/>
                    <a:gd name="T36" fmla="*/ 0 w 66"/>
                    <a:gd name="T37" fmla="*/ 56 h 113"/>
                    <a:gd name="T38" fmla="*/ 0 w 66"/>
                    <a:gd name="T39" fmla="*/ 14 h 113"/>
                    <a:gd name="T40" fmla="*/ 20 w 66"/>
                    <a:gd name="T41" fmla="*/ 0 h 113"/>
                    <a:gd name="T42" fmla="*/ 45 w 66"/>
                    <a:gd name="T43" fmla="*/ 0 h 113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6"/>
                    <a:gd name="T67" fmla="*/ 0 h 113"/>
                    <a:gd name="T68" fmla="*/ 66 w 66"/>
                    <a:gd name="T69" fmla="*/ 113 h 113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6" h="113">
                      <a:moveTo>
                        <a:pt x="45" y="0"/>
                      </a:moveTo>
                      <a:lnTo>
                        <a:pt x="65" y="14"/>
                      </a:lnTo>
                      <a:lnTo>
                        <a:pt x="65" y="99"/>
                      </a:lnTo>
                      <a:lnTo>
                        <a:pt x="45" y="112"/>
                      </a:lnTo>
                      <a:lnTo>
                        <a:pt x="20" y="112"/>
                      </a:lnTo>
                      <a:lnTo>
                        <a:pt x="0" y="99"/>
                      </a:lnTo>
                      <a:lnTo>
                        <a:pt x="0" y="78"/>
                      </a:lnTo>
                      <a:lnTo>
                        <a:pt x="26" y="78"/>
                      </a:lnTo>
                      <a:lnTo>
                        <a:pt x="26" y="90"/>
                      </a:lnTo>
                      <a:lnTo>
                        <a:pt x="39" y="90"/>
                      </a:lnTo>
                      <a:lnTo>
                        <a:pt x="39" y="70"/>
                      </a:lnTo>
                      <a:lnTo>
                        <a:pt x="39" y="48"/>
                      </a:lnTo>
                      <a:lnTo>
                        <a:pt x="26" y="48"/>
                      </a:lnTo>
                      <a:lnTo>
                        <a:pt x="26" y="21"/>
                      </a:lnTo>
                      <a:lnTo>
                        <a:pt x="39" y="21"/>
                      </a:lnTo>
                      <a:lnTo>
                        <a:pt x="39" y="48"/>
                      </a:lnTo>
                      <a:lnTo>
                        <a:pt x="39" y="70"/>
                      </a:lnTo>
                      <a:lnTo>
                        <a:pt x="20" y="70"/>
                      </a:lnTo>
                      <a:lnTo>
                        <a:pt x="0" y="56"/>
                      </a:lnTo>
                      <a:lnTo>
                        <a:pt x="0" y="14"/>
                      </a:lnTo>
                      <a:lnTo>
                        <a:pt x="20" y="0"/>
                      </a:lnTo>
                      <a:lnTo>
                        <a:pt x="45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77" name="Group 167"/>
              <p:cNvGrpSpPr>
                <a:grpSpLocks/>
              </p:cNvGrpSpPr>
              <p:nvPr/>
            </p:nvGrpSpPr>
            <p:grpSpPr bwMode="auto">
              <a:xfrm>
                <a:off x="3260" y="2064"/>
                <a:ext cx="138" cy="113"/>
                <a:chOff x="3260" y="2064"/>
                <a:chExt cx="138" cy="113"/>
              </a:xfrm>
            </p:grpSpPr>
            <p:sp>
              <p:nvSpPr>
                <p:cNvPr id="14393" name="Freeform 168"/>
                <p:cNvSpPr>
                  <a:spLocks/>
                </p:cNvSpPr>
                <p:nvPr/>
              </p:nvSpPr>
              <p:spPr bwMode="auto">
                <a:xfrm>
                  <a:off x="3260" y="2064"/>
                  <a:ext cx="62" cy="113"/>
                </a:xfrm>
                <a:custGeom>
                  <a:avLst/>
                  <a:gdLst>
                    <a:gd name="T0" fmla="*/ 0 w 62"/>
                    <a:gd name="T1" fmla="*/ 34 h 113"/>
                    <a:gd name="T2" fmla="*/ 26 w 62"/>
                    <a:gd name="T3" fmla="*/ 34 h 113"/>
                    <a:gd name="T4" fmla="*/ 26 w 62"/>
                    <a:gd name="T5" fmla="*/ 22 h 113"/>
                    <a:gd name="T6" fmla="*/ 39 w 62"/>
                    <a:gd name="T7" fmla="*/ 22 h 113"/>
                    <a:gd name="T8" fmla="*/ 39 w 62"/>
                    <a:gd name="T9" fmla="*/ 39 h 113"/>
                    <a:gd name="T10" fmla="*/ 0 w 62"/>
                    <a:gd name="T11" fmla="*/ 93 h 113"/>
                    <a:gd name="T12" fmla="*/ 0 w 62"/>
                    <a:gd name="T13" fmla="*/ 112 h 113"/>
                    <a:gd name="T14" fmla="*/ 61 w 62"/>
                    <a:gd name="T15" fmla="*/ 112 h 113"/>
                    <a:gd name="T16" fmla="*/ 61 w 62"/>
                    <a:gd name="T17" fmla="*/ 93 h 113"/>
                    <a:gd name="T18" fmla="*/ 27 w 62"/>
                    <a:gd name="T19" fmla="*/ 93 h 113"/>
                    <a:gd name="T20" fmla="*/ 61 w 62"/>
                    <a:gd name="T21" fmla="*/ 45 h 113"/>
                    <a:gd name="T22" fmla="*/ 61 w 62"/>
                    <a:gd name="T23" fmla="*/ 14 h 113"/>
                    <a:gd name="T24" fmla="*/ 44 w 62"/>
                    <a:gd name="T25" fmla="*/ 0 h 113"/>
                    <a:gd name="T26" fmla="*/ 19 w 62"/>
                    <a:gd name="T27" fmla="*/ 0 h 113"/>
                    <a:gd name="T28" fmla="*/ 0 w 62"/>
                    <a:gd name="T29" fmla="*/ 14 h 113"/>
                    <a:gd name="T30" fmla="*/ 0 w 62"/>
                    <a:gd name="T31" fmla="*/ 34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2"/>
                    <a:gd name="T49" fmla="*/ 0 h 113"/>
                    <a:gd name="T50" fmla="*/ 62 w 62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2" h="113">
                      <a:moveTo>
                        <a:pt x="0" y="34"/>
                      </a:moveTo>
                      <a:lnTo>
                        <a:pt x="26" y="34"/>
                      </a:lnTo>
                      <a:lnTo>
                        <a:pt x="26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3"/>
                      </a:lnTo>
                      <a:lnTo>
                        <a:pt x="0" y="112"/>
                      </a:lnTo>
                      <a:lnTo>
                        <a:pt x="61" y="112"/>
                      </a:lnTo>
                      <a:lnTo>
                        <a:pt x="61" y="93"/>
                      </a:lnTo>
                      <a:lnTo>
                        <a:pt x="27" y="93"/>
                      </a:lnTo>
                      <a:lnTo>
                        <a:pt x="61" y="45"/>
                      </a:lnTo>
                      <a:lnTo>
                        <a:pt x="61" y="14"/>
                      </a:lnTo>
                      <a:lnTo>
                        <a:pt x="44" y="0"/>
                      </a:lnTo>
                      <a:lnTo>
                        <a:pt x="19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94" name="Freeform 169"/>
                <p:cNvSpPr>
                  <a:spLocks/>
                </p:cNvSpPr>
                <p:nvPr/>
              </p:nvSpPr>
              <p:spPr bwMode="auto">
                <a:xfrm>
                  <a:off x="3333" y="2064"/>
                  <a:ext cx="65" cy="113"/>
                </a:xfrm>
                <a:custGeom>
                  <a:avLst/>
                  <a:gdLst>
                    <a:gd name="T0" fmla="*/ 20 w 65"/>
                    <a:gd name="T1" fmla="*/ 0 h 113"/>
                    <a:gd name="T2" fmla="*/ 45 w 65"/>
                    <a:gd name="T3" fmla="*/ 0 h 113"/>
                    <a:gd name="T4" fmla="*/ 64 w 65"/>
                    <a:gd name="T5" fmla="*/ 16 h 113"/>
                    <a:gd name="T6" fmla="*/ 64 w 65"/>
                    <a:gd name="T7" fmla="*/ 96 h 113"/>
                    <a:gd name="T8" fmla="*/ 45 w 65"/>
                    <a:gd name="T9" fmla="*/ 112 h 113"/>
                    <a:gd name="T10" fmla="*/ 20 w 65"/>
                    <a:gd name="T11" fmla="*/ 112 h 113"/>
                    <a:gd name="T12" fmla="*/ 0 w 65"/>
                    <a:gd name="T13" fmla="*/ 96 h 113"/>
                    <a:gd name="T14" fmla="*/ 0 w 65"/>
                    <a:gd name="T15" fmla="*/ 90 h 113"/>
                    <a:gd name="T16" fmla="*/ 26 w 65"/>
                    <a:gd name="T17" fmla="*/ 90 h 113"/>
                    <a:gd name="T18" fmla="*/ 26 w 65"/>
                    <a:gd name="T19" fmla="*/ 22 h 113"/>
                    <a:gd name="T20" fmla="*/ 39 w 65"/>
                    <a:gd name="T21" fmla="*/ 22 h 113"/>
                    <a:gd name="T22" fmla="*/ 39 w 65"/>
                    <a:gd name="T23" fmla="*/ 90 h 113"/>
                    <a:gd name="T24" fmla="*/ 26 w 65"/>
                    <a:gd name="T25" fmla="*/ 90 h 113"/>
                    <a:gd name="T26" fmla="*/ 0 w 65"/>
                    <a:gd name="T27" fmla="*/ 90 h 113"/>
                    <a:gd name="T28" fmla="*/ 0 w 65"/>
                    <a:gd name="T29" fmla="*/ 16 h 113"/>
                    <a:gd name="T30" fmla="*/ 20 w 65"/>
                    <a:gd name="T31" fmla="*/ 0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5"/>
                    <a:gd name="T49" fmla="*/ 0 h 113"/>
                    <a:gd name="T50" fmla="*/ 65 w 65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5" h="113">
                      <a:moveTo>
                        <a:pt x="20" y="0"/>
                      </a:moveTo>
                      <a:lnTo>
                        <a:pt x="45" y="0"/>
                      </a:lnTo>
                      <a:lnTo>
                        <a:pt x="64" y="16"/>
                      </a:lnTo>
                      <a:lnTo>
                        <a:pt x="64" y="96"/>
                      </a:lnTo>
                      <a:lnTo>
                        <a:pt x="45" y="112"/>
                      </a:lnTo>
                      <a:lnTo>
                        <a:pt x="20" y="112"/>
                      </a:lnTo>
                      <a:lnTo>
                        <a:pt x="0" y="96"/>
                      </a:lnTo>
                      <a:lnTo>
                        <a:pt x="0" y="90"/>
                      </a:lnTo>
                      <a:lnTo>
                        <a:pt x="26" y="90"/>
                      </a:lnTo>
                      <a:lnTo>
                        <a:pt x="26" y="22"/>
                      </a:lnTo>
                      <a:lnTo>
                        <a:pt x="39" y="22"/>
                      </a:lnTo>
                      <a:lnTo>
                        <a:pt x="39" y="90"/>
                      </a:lnTo>
                      <a:lnTo>
                        <a:pt x="26" y="90"/>
                      </a:lnTo>
                      <a:lnTo>
                        <a:pt x="0" y="90"/>
                      </a:lnTo>
                      <a:lnTo>
                        <a:pt x="0" y="16"/>
                      </a:lnTo>
                      <a:lnTo>
                        <a:pt x="2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78" name="Group 170"/>
              <p:cNvGrpSpPr>
                <a:grpSpLocks/>
              </p:cNvGrpSpPr>
              <p:nvPr/>
            </p:nvGrpSpPr>
            <p:grpSpPr bwMode="auto">
              <a:xfrm>
                <a:off x="3596" y="2064"/>
                <a:ext cx="115" cy="113"/>
                <a:chOff x="3596" y="2064"/>
                <a:chExt cx="115" cy="113"/>
              </a:xfrm>
            </p:grpSpPr>
            <p:sp>
              <p:nvSpPr>
                <p:cNvPr id="14391" name="Freeform 171"/>
                <p:cNvSpPr>
                  <a:spLocks/>
                </p:cNvSpPr>
                <p:nvPr/>
              </p:nvSpPr>
              <p:spPr bwMode="auto">
                <a:xfrm>
                  <a:off x="3596" y="2064"/>
                  <a:ext cx="65" cy="113"/>
                </a:xfrm>
                <a:custGeom>
                  <a:avLst/>
                  <a:gdLst>
                    <a:gd name="T0" fmla="*/ 0 w 65"/>
                    <a:gd name="T1" fmla="*/ 34 h 113"/>
                    <a:gd name="T2" fmla="*/ 25 w 65"/>
                    <a:gd name="T3" fmla="*/ 34 h 113"/>
                    <a:gd name="T4" fmla="*/ 25 w 65"/>
                    <a:gd name="T5" fmla="*/ 22 h 113"/>
                    <a:gd name="T6" fmla="*/ 39 w 65"/>
                    <a:gd name="T7" fmla="*/ 22 h 113"/>
                    <a:gd name="T8" fmla="*/ 39 w 65"/>
                    <a:gd name="T9" fmla="*/ 39 h 113"/>
                    <a:gd name="T10" fmla="*/ 0 w 65"/>
                    <a:gd name="T11" fmla="*/ 93 h 113"/>
                    <a:gd name="T12" fmla="*/ 0 w 65"/>
                    <a:gd name="T13" fmla="*/ 112 h 113"/>
                    <a:gd name="T14" fmla="*/ 64 w 65"/>
                    <a:gd name="T15" fmla="*/ 112 h 113"/>
                    <a:gd name="T16" fmla="*/ 64 w 65"/>
                    <a:gd name="T17" fmla="*/ 93 h 113"/>
                    <a:gd name="T18" fmla="*/ 28 w 65"/>
                    <a:gd name="T19" fmla="*/ 93 h 113"/>
                    <a:gd name="T20" fmla="*/ 64 w 65"/>
                    <a:gd name="T21" fmla="*/ 45 h 113"/>
                    <a:gd name="T22" fmla="*/ 64 w 65"/>
                    <a:gd name="T23" fmla="*/ 14 h 113"/>
                    <a:gd name="T24" fmla="*/ 44 w 65"/>
                    <a:gd name="T25" fmla="*/ 0 h 113"/>
                    <a:gd name="T26" fmla="*/ 19 w 65"/>
                    <a:gd name="T27" fmla="*/ 0 h 113"/>
                    <a:gd name="T28" fmla="*/ 0 w 65"/>
                    <a:gd name="T29" fmla="*/ 14 h 113"/>
                    <a:gd name="T30" fmla="*/ 0 w 65"/>
                    <a:gd name="T31" fmla="*/ 34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5"/>
                    <a:gd name="T49" fmla="*/ 0 h 113"/>
                    <a:gd name="T50" fmla="*/ 65 w 65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5" h="113">
                      <a:moveTo>
                        <a:pt x="0" y="34"/>
                      </a:moveTo>
                      <a:lnTo>
                        <a:pt x="25" y="34"/>
                      </a:lnTo>
                      <a:lnTo>
                        <a:pt x="25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3"/>
                      </a:lnTo>
                      <a:lnTo>
                        <a:pt x="0" y="112"/>
                      </a:lnTo>
                      <a:lnTo>
                        <a:pt x="64" y="112"/>
                      </a:lnTo>
                      <a:lnTo>
                        <a:pt x="64" y="93"/>
                      </a:lnTo>
                      <a:lnTo>
                        <a:pt x="28" y="93"/>
                      </a:lnTo>
                      <a:lnTo>
                        <a:pt x="64" y="45"/>
                      </a:lnTo>
                      <a:lnTo>
                        <a:pt x="64" y="14"/>
                      </a:lnTo>
                      <a:lnTo>
                        <a:pt x="44" y="0"/>
                      </a:lnTo>
                      <a:lnTo>
                        <a:pt x="19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92" name="Freeform 172"/>
                <p:cNvSpPr>
                  <a:spLocks/>
                </p:cNvSpPr>
                <p:nvPr/>
              </p:nvSpPr>
              <p:spPr bwMode="auto">
                <a:xfrm>
                  <a:off x="3671" y="2064"/>
                  <a:ext cx="40" cy="113"/>
                </a:xfrm>
                <a:custGeom>
                  <a:avLst/>
                  <a:gdLst>
                    <a:gd name="T0" fmla="*/ 13 w 40"/>
                    <a:gd name="T1" fmla="*/ 112 h 113"/>
                    <a:gd name="T2" fmla="*/ 39 w 40"/>
                    <a:gd name="T3" fmla="*/ 112 h 113"/>
                    <a:gd name="T4" fmla="*/ 39 w 40"/>
                    <a:gd name="T5" fmla="*/ 0 h 113"/>
                    <a:gd name="T6" fmla="*/ 5 w 40"/>
                    <a:gd name="T7" fmla="*/ 0 h 113"/>
                    <a:gd name="T8" fmla="*/ 0 w 40"/>
                    <a:gd name="T9" fmla="*/ 22 h 113"/>
                    <a:gd name="T10" fmla="*/ 13 w 40"/>
                    <a:gd name="T11" fmla="*/ 22 h 113"/>
                    <a:gd name="T12" fmla="*/ 13 w 40"/>
                    <a:gd name="T13" fmla="*/ 112 h 11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"/>
                    <a:gd name="T22" fmla="*/ 0 h 113"/>
                    <a:gd name="T23" fmla="*/ 40 w 40"/>
                    <a:gd name="T24" fmla="*/ 113 h 11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" h="113">
                      <a:moveTo>
                        <a:pt x="13" y="112"/>
                      </a:moveTo>
                      <a:lnTo>
                        <a:pt x="39" y="112"/>
                      </a:lnTo>
                      <a:lnTo>
                        <a:pt x="39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3" y="22"/>
                      </a:lnTo>
                      <a:lnTo>
                        <a:pt x="13" y="112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79" name="Group 173"/>
              <p:cNvGrpSpPr>
                <a:grpSpLocks/>
              </p:cNvGrpSpPr>
              <p:nvPr/>
            </p:nvGrpSpPr>
            <p:grpSpPr bwMode="auto">
              <a:xfrm>
                <a:off x="3943" y="2064"/>
                <a:ext cx="139" cy="113"/>
                <a:chOff x="3943" y="2064"/>
                <a:chExt cx="139" cy="113"/>
              </a:xfrm>
            </p:grpSpPr>
            <p:sp>
              <p:nvSpPr>
                <p:cNvPr id="14389" name="Freeform 174"/>
                <p:cNvSpPr>
                  <a:spLocks/>
                </p:cNvSpPr>
                <p:nvPr/>
              </p:nvSpPr>
              <p:spPr bwMode="auto">
                <a:xfrm>
                  <a:off x="3943" y="2064"/>
                  <a:ext cx="64" cy="113"/>
                </a:xfrm>
                <a:custGeom>
                  <a:avLst/>
                  <a:gdLst>
                    <a:gd name="T0" fmla="*/ 0 w 64"/>
                    <a:gd name="T1" fmla="*/ 34 h 113"/>
                    <a:gd name="T2" fmla="*/ 24 w 64"/>
                    <a:gd name="T3" fmla="*/ 34 h 113"/>
                    <a:gd name="T4" fmla="*/ 24 w 64"/>
                    <a:gd name="T5" fmla="*/ 22 h 113"/>
                    <a:gd name="T6" fmla="*/ 38 w 64"/>
                    <a:gd name="T7" fmla="*/ 22 h 113"/>
                    <a:gd name="T8" fmla="*/ 38 w 64"/>
                    <a:gd name="T9" fmla="*/ 39 h 113"/>
                    <a:gd name="T10" fmla="*/ 0 w 64"/>
                    <a:gd name="T11" fmla="*/ 93 h 113"/>
                    <a:gd name="T12" fmla="*/ 0 w 64"/>
                    <a:gd name="T13" fmla="*/ 112 h 113"/>
                    <a:gd name="T14" fmla="*/ 63 w 64"/>
                    <a:gd name="T15" fmla="*/ 112 h 113"/>
                    <a:gd name="T16" fmla="*/ 63 w 64"/>
                    <a:gd name="T17" fmla="*/ 93 h 113"/>
                    <a:gd name="T18" fmla="*/ 27 w 64"/>
                    <a:gd name="T19" fmla="*/ 93 h 113"/>
                    <a:gd name="T20" fmla="*/ 63 w 64"/>
                    <a:gd name="T21" fmla="*/ 45 h 113"/>
                    <a:gd name="T22" fmla="*/ 63 w 64"/>
                    <a:gd name="T23" fmla="*/ 14 h 113"/>
                    <a:gd name="T24" fmla="*/ 43 w 64"/>
                    <a:gd name="T25" fmla="*/ 0 h 113"/>
                    <a:gd name="T26" fmla="*/ 18 w 64"/>
                    <a:gd name="T27" fmla="*/ 0 h 113"/>
                    <a:gd name="T28" fmla="*/ 0 w 64"/>
                    <a:gd name="T29" fmla="*/ 14 h 113"/>
                    <a:gd name="T30" fmla="*/ 0 w 64"/>
                    <a:gd name="T31" fmla="*/ 34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4"/>
                    <a:gd name="T49" fmla="*/ 0 h 113"/>
                    <a:gd name="T50" fmla="*/ 64 w 64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4" h="113">
                      <a:moveTo>
                        <a:pt x="0" y="34"/>
                      </a:moveTo>
                      <a:lnTo>
                        <a:pt x="24" y="34"/>
                      </a:lnTo>
                      <a:lnTo>
                        <a:pt x="24" y="22"/>
                      </a:lnTo>
                      <a:lnTo>
                        <a:pt x="38" y="22"/>
                      </a:lnTo>
                      <a:lnTo>
                        <a:pt x="38" y="39"/>
                      </a:lnTo>
                      <a:lnTo>
                        <a:pt x="0" y="93"/>
                      </a:lnTo>
                      <a:lnTo>
                        <a:pt x="0" y="112"/>
                      </a:lnTo>
                      <a:lnTo>
                        <a:pt x="63" y="112"/>
                      </a:lnTo>
                      <a:lnTo>
                        <a:pt x="63" y="93"/>
                      </a:lnTo>
                      <a:lnTo>
                        <a:pt x="27" y="93"/>
                      </a:lnTo>
                      <a:lnTo>
                        <a:pt x="63" y="45"/>
                      </a:lnTo>
                      <a:lnTo>
                        <a:pt x="63" y="14"/>
                      </a:lnTo>
                      <a:lnTo>
                        <a:pt x="43" y="0"/>
                      </a:lnTo>
                      <a:lnTo>
                        <a:pt x="18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90" name="Freeform 175"/>
                <p:cNvSpPr>
                  <a:spLocks/>
                </p:cNvSpPr>
                <p:nvPr/>
              </p:nvSpPr>
              <p:spPr bwMode="auto">
                <a:xfrm>
                  <a:off x="4016" y="2064"/>
                  <a:ext cx="66" cy="113"/>
                </a:xfrm>
                <a:custGeom>
                  <a:avLst/>
                  <a:gdLst>
                    <a:gd name="T0" fmla="*/ 0 w 66"/>
                    <a:gd name="T1" fmla="*/ 34 h 113"/>
                    <a:gd name="T2" fmla="*/ 25 w 66"/>
                    <a:gd name="T3" fmla="*/ 34 h 113"/>
                    <a:gd name="T4" fmla="*/ 25 w 66"/>
                    <a:gd name="T5" fmla="*/ 22 h 113"/>
                    <a:gd name="T6" fmla="*/ 39 w 66"/>
                    <a:gd name="T7" fmla="*/ 22 h 113"/>
                    <a:gd name="T8" fmla="*/ 39 w 66"/>
                    <a:gd name="T9" fmla="*/ 39 h 113"/>
                    <a:gd name="T10" fmla="*/ 0 w 66"/>
                    <a:gd name="T11" fmla="*/ 93 h 113"/>
                    <a:gd name="T12" fmla="*/ 0 w 66"/>
                    <a:gd name="T13" fmla="*/ 112 h 113"/>
                    <a:gd name="T14" fmla="*/ 65 w 66"/>
                    <a:gd name="T15" fmla="*/ 112 h 113"/>
                    <a:gd name="T16" fmla="*/ 65 w 66"/>
                    <a:gd name="T17" fmla="*/ 93 h 113"/>
                    <a:gd name="T18" fmla="*/ 28 w 66"/>
                    <a:gd name="T19" fmla="*/ 93 h 113"/>
                    <a:gd name="T20" fmla="*/ 65 w 66"/>
                    <a:gd name="T21" fmla="*/ 45 h 113"/>
                    <a:gd name="T22" fmla="*/ 65 w 66"/>
                    <a:gd name="T23" fmla="*/ 14 h 113"/>
                    <a:gd name="T24" fmla="*/ 45 w 66"/>
                    <a:gd name="T25" fmla="*/ 0 h 113"/>
                    <a:gd name="T26" fmla="*/ 20 w 66"/>
                    <a:gd name="T27" fmla="*/ 0 h 113"/>
                    <a:gd name="T28" fmla="*/ 0 w 66"/>
                    <a:gd name="T29" fmla="*/ 14 h 113"/>
                    <a:gd name="T30" fmla="*/ 0 w 66"/>
                    <a:gd name="T31" fmla="*/ 34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6"/>
                    <a:gd name="T49" fmla="*/ 0 h 113"/>
                    <a:gd name="T50" fmla="*/ 66 w 66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6" h="113">
                      <a:moveTo>
                        <a:pt x="0" y="34"/>
                      </a:moveTo>
                      <a:lnTo>
                        <a:pt x="25" y="34"/>
                      </a:lnTo>
                      <a:lnTo>
                        <a:pt x="25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3"/>
                      </a:lnTo>
                      <a:lnTo>
                        <a:pt x="0" y="112"/>
                      </a:lnTo>
                      <a:lnTo>
                        <a:pt x="65" y="112"/>
                      </a:lnTo>
                      <a:lnTo>
                        <a:pt x="65" y="93"/>
                      </a:lnTo>
                      <a:lnTo>
                        <a:pt x="28" y="93"/>
                      </a:lnTo>
                      <a:lnTo>
                        <a:pt x="65" y="45"/>
                      </a:lnTo>
                      <a:lnTo>
                        <a:pt x="65" y="14"/>
                      </a:lnTo>
                      <a:lnTo>
                        <a:pt x="45" y="0"/>
                      </a:lnTo>
                      <a:lnTo>
                        <a:pt x="20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80" name="Group 176"/>
              <p:cNvGrpSpPr>
                <a:grpSpLocks/>
              </p:cNvGrpSpPr>
              <p:nvPr/>
            </p:nvGrpSpPr>
            <p:grpSpPr bwMode="auto">
              <a:xfrm>
                <a:off x="4285" y="2064"/>
                <a:ext cx="138" cy="113"/>
                <a:chOff x="4285" y="2064"/>
                <a:chExt cx="138" cy="113"/>
              </a:xfrm>
            </p:grpSpPr>
            <p:sp>
              <p:nvSpPr>
                <p:cNvPr id="14387" name="Freeform 177"/>
                <p:cNvSpPr>
                  <a:spLocks/>
                </p:cNvSpPr>
                <p:nvPr/>
              </p:nvSpPr>
              <p:spPr bwMode="auto">
                <a:xfrm>
                  <a:off x="4285" y="2064"/>
                  <a:ext cx="65" cy="113"/>
                </a:xfrm>
                <a:custGeom>
                  <a:avLst/>
                  <a:gdLst>
                    <a:gd name="T0" fmla="*/ 0 w 65"/>
                    <a:gd name="T1" fmla="*/ 34 h 113"/>
                    <a:gd name="T2" fmla="*/ 25 w 65"/>
                    <a:gd name="T3" fmla="*/ 34 h 113"/>
                    <a:gd name="T4" fmla="*/ 25 w 65"/>
                    <a:gd name="T5" fmla="*/ 22 h 113"/>
                    <a:gd name="T6" fmla="*/ 39 w 65"/>
                    <a:gd name="T7" fmla="*/ 22 h 113"/>
                    <a:gd name="T8" fmla="*/ 39 w 65"/>
                    <a:gd name="T9" fmla="*/ 39 h 113"/>
                    <a:gd name="T10" fmla="*/ 0 w 65"/>
                    <a:gd name="T11" fmla="*/ 93 h 113"/>
                    <a:gd name="T12" fmla="*/ 0 w 65"/>
                    <a:gd name="T13" fmla="*/ 112 h 113"/>
                    <a:gd name="T14" fmla="*/ 64 w 65"/>
                    <a:gd name="T15" fmla="*/ 112 h 113"/>
                    <a:gd name="T16" fmla="*/ 64 w 65"/>
                    <a:gd name="T17" fmla="*/ 93 h 113"/>
                    <a:gd name="T18" fmla="*/ 28 w 65"/>
                    <a:gd name="T19" fmla="*/ 93 h 113"/>
                    <a:gd name="T20" fmla="*/ 64 w 65"/>
                    <a:gd name="T21" fmla="*/ 45 h 113"/>
                    <a:gd name="T22" fmla="*/ 64 w 65"/>
                    <a:gd name="T23" fmla="*/ 14 h 113"/>
                    <a:gd name="T24" fmla="*/ 44 w 65"/>
                    <a:gd name="T25" fmla="*/ 0 h 113"/>
                    <a:gd name="T26" fmla="*/ 20 w 65"/>
                    <a:gd name="T27" fmla="*/ 0 h 113"/>
                    <a:gd name="T28" fmla="*/ 0 w 65"/>
                    <a:gd name="T29" fmla="*/ 14 h 113"/>
                    <a:gd name="T30" fmla="*/ 0 w 65"/>
                    <a:gd name="T31" fmla="*/ 34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5"/>
                    <a:gd name="T49" fmla="*/ 0 h 113"/>
                    <a:gd name="T50" fmla="*/ 65 w 65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5" h="113">
                      <a:moveTo>
                        <a:pt x="0" y="34"/>
                      </a:moveTo>
                      <a:lnTo>
                        <a:pt x="25" y="34"/>
                      </a:lnTo>
                      <a:lnTo>
                        <a:pt x="25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3"/>
                      </a:lnTo>
                      <a:lnTo>
                        <a:pt x="0" y="112"/>
                      </a:lnTo>
                      <a:lnTo>
                        <a:pt x="64" y="112"/>
                      </a:lnTo>
                      <a:lnTo>
                        <a:pt x="64" y="93"/>
                      </a:lnTo>
                      <a:lnTo>
                        <a:pt x="28" y="93"/>
                      </a:lnTo>
                      <a:lnTo>
                        <a:pt x="64" y="45"/>
                      </a:lnTo>
                      <a:lnTo>
                        <a:pt x="64" y="14"/>
                      </a:lnTo>
                      <a:lnTo>
                        <a:pt x="44" y="0"/>
                      </a:lnTo>
                      <a:lnTo>
                        <a:pt x="20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88" name="Freeform 178"/>
                <p:cNvSpPr>
                  <a:spLocks/>
                </p:cNvSpPr>
                <p:nvPr/>
              </p:nvSpPr>
              <p:spPr bwMode="auto">
                <a:xfrm>
                  <a:off x="4356" y="2064"/>
                  <a:ext cx="67" cy="113"/>
                </a:xfrm>
                <a:custGeom>
                  <a:avLst/>
                  <a:gdLst>
                    <a:gd name="T0" fmla="*/ 19 w 67"/>
                    <a:gd name="T1" fmla="*/ 0 h 113"/>
                    <a:gd name="T2" fmla="*/ 46 w 67"/>
                    <a:gd name="T3" fmla="*/ 0 h 113"/>
                    <a:gd name="T4" fmla="*/ 66 w 67"/>
                    <a:gd name="T5" fmla="*/ 14 h 113"/>
                    <a:gd name="T6" fmla="*/ 66 w 67"/>
                    <a:gd name="T7" fmla="*/ 45 h 113"/>
                    <a:gd name="T8" fmla="*/ 55 w 67"/>
                    <a:gd name="T9" fmla="*/ 56 h 113"/>
                    <a:gd name="T10" fmla="*/ 66 w 67"/>
                    <a:gd name="T11" fmla="*/ 67 h 113"/>
                    <a:gd name="T12" fmla="*/ 66 w 67"/>
                    <a:gd name="T13" fmla="*/ 98 h 113"/>
                    <a:gd name="T14" fmla="*/ 46 w 67"/>
                    <a:gd name="T15" fmla="*/ 112 h 113"/>
                    <a:gd name="T16" fmla="*/ 19 w 67"/>
                    <a:gd name="T17" fmla="*/ 112 h 113"/>
                    <a:gd name="T18" fmla="*/ 0 w 67"/>
                    <a:gd name="T19" fmla="*/ 98 h 113"/>
                    <a:gd name="T20" fmla="*/ 0 w 67"/>
                    <a:gd name="T21" fmla="*/ 81 h 113"/>
                    <a:gd name="T22" fmla="*/ 24 w 67"/>
                    <a:gd name="T23" fmla="*/ 81 h 113"/>
                    <a:gd name="T24" fmla="*/ 24 w 67"/>
                    <a:gd name="T25" fmla="*/ 93 h 113"/>
                    <a:gd name="T26" fmla="*/ 40 w 67"/>
                    <a:gd name="T27" fmla="*/ 93 h 113"/>
                    <a:gd name="T28" fmla="*/ 40 w 67"/>
                    <a:gd name="T29" fmla="*/ 67 h 113"/>
                    <a:gd name="T30" fmla="*/ 24 w 67"/>
                    <a:gd name="T31" fmla="*/ 67 h 113"/>
                    <a:gd name="T32" fmla="*/ 24 w 67"/>
                    <a:gd name="T33" fmla="*/ 45 h 113"/>
                    <a:gd name="T34" fmla="*/ 40 w 67"/>
                    <a:gd name="T35" fmla="*/ 45 h 113"/>
                    <a:gd name="T36" fmla="*/ 40 w 67"/>
                    <a:gd name="T37" fmla="*/ 19 h 113"/>
                    <a:gd name="T38" fmla="*/ 24 w 67"/>
                    <a:gd name="T39" fmla="*/ 19 h 113"/>
                    <a:gd name="T40" fmla="*/ 24 w 67"/>
                    <a:gd name="T41" fmla="*/ 31 h 113"/>
                    <a:gd name="T42" fmla="*/ 0 w 67"/>
                    <a:gd name="T43" fmla="*/ 31 h 113"/>
                    <a:gd name="T44" fmla="*/ 0 w 67"/>
                    <a:gd name="T45" fmla="*/ 14 h 113"/>
                    <a:gd name="T46" fmla="*/ 19 w 67"/>
                    <a:gd name="T47" fmla="*/ 0 h 113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67"/>
                    <a:gd name="T73" fmla="*/ 0 h 113"/>
                    <a:gd name="T74" fmla="*/ 67 w 67"/>
                    <a:gd name="T75" fmla="*/ 113 h 113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67" h="113">
                      <a:moveTo>
                        <a:pt x="19" y="0"/>
                      </a:moveTo>
                      <a:lnTo>
                        <a:pt x="46" y="0"/>
                      </a:lnTo>
                      <a:lnTo>
                        <a:pt x="66" y="14"/>
                      </a:lnTo>
                      <a:lnTo>
                        <a:pt x="66" y="45"/>
                      </a:lnTo>
                      <a:lnTo>
                        <a:pt x="55" y="56"/>
                      </a:lnTo>
                      <a:lnTo>
                        <a:pt x="66" y="67"/>
                      </a:lnTo>
                      <a:lnTo>
                        <a:pt x="66" y="98"/>
                      </a:lnTo>
                      <a:lnTo>
                        <a:pt x="46" y="112"/>
                      </a:lnTo>
                      <a:lnTo>
                        <a:pt x="19" y="112"/>
                      </a:lnTo>
                      <a:lnTo>
                        <a:pt x="0" y="98"/>
                      </a:lnTo>
                      <a:lnTo>
                        <a:pt x="0" y="81"/>
                      </a:lnTo>
                      <a:lnTo>
                        <a:pt x="24" y="81"/>
                      </a:lnTo>
                      <a:lnTo>
                        <a:pt x="24" y="93"/>
                      </a:lnTo>
                      <a:lnTo>
                        <a:pt x="40" y="93"/>
                      </a:lnTo>
                      <a:lnTo>
                        <a:pt x="40" y="67"/>
                      </a:lnTo>
                      <a:lnTo>
                        <a:pt x="24" y="67"/>
                      </a:lnTo>
                      <a:lnTo>
                        <a:pt x="24" y="45"/>
                      </a:lnTo>
                      <a:lnTo>
                        <a:pt x="40" y="45"/>
                      </a:lnTo>
                      <a:lnTo>
                        <a:pt x="40" y="19"/>
                      </a:lnTo>
                      <a:lnTo>
                        <a:pt x="24" y="19"/>
                      </a:lnTo>
                      <a:lnTo>
                        <a:pt x="24" y="31"/>
                      </a:lnTo>
                      <a:lnTo>
                        <a:pt x="0" y="31"/>
                      </a:lnTo>
                      <a:lnTo>
                        <a:pt x="0" y="14"/>
                      </a:lnTo>
                      <a:lnTo>
                        <a:pt x="19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81" name="Group 179"/>
              <p:cNvGrpSpPr>
                <a:grpSpLocks/>
              </p:cNvGrpSpPr>
              <p:nvPr/>
            </p:nvGrpSpPr>
            <p:grpSpPr bwMode="auto">
              <a:xfrm>
                <a:off x="4625" y="2064"/>
                <a:ext cx="143" cy="113"/>
                <a:chOff x="4625" y="2064"/>
                <a:chExt cx="143" cy="113"/>
              </a:xfrm>
            </p:grpSpPr>
            <p:sp>
              <p:nvSpPr>
                <p:cNvPr id="14385" name="Freeform 180"/>
                <p:cNvSpPr>
                  <a:spLocks/>
                </p:cNvSpPr>
                <p:nvPr/>
              </p:nvSpPr>
              <p:spPr bwMode="auto">
                <a:xfrm>
                  <a:off x="4625" y="2064"/>
                  <a:ext cx="66" cy="113"/>
                </a:xfrm>
                <a:custGeom>
                  <a:avLst/>
                  <a:gdLst>
                    <a:gd name="T0" fmla="*/ 0 w 66"/>
                    <a:gd name="T1" fmla="*/ 34 h 113"/>
                    <a:gd name="T2" fmla="*/ 25 w 66"/>
                    <a:gd name="T3" fmla="*/ 34 h 113"/>
                    <a:gd name="T4" fmla="*/ 25 w 66"/>
                    <a:gd name="T5" fmla="*/ 22 h 113"/>
                    <a:gd name="T6" fmla="*/ 39 w 66"/>
                    <a:gd name="T7" fmla="*/ 22 h 113"/>
                    <a:gd name="T8" fmla="*/ 39 w 66"/>
                    <a:gd name="T9" fmla="*/ 39 h 113"/>
                    <a:gd name="T10" fmla="*/ 0 w 66"/>
                    <a:gd name="T11" fmla="*/ 93 h 113"/>
                    <a:gd name="T12" fmla="*/ 0 w 66"/>
                    <a:gd name="T13" fmla="*/ 112 h 113"/>
                    <a:gd name="T14" fmla="*/ 65 w 66"/>
                    <a:gd name="T15" fmla="*/ 112 h 113"/>
                    <a:gd name="T16" fmla="*/ 65 w 66"/>
                    <a:gd name="T17" fmla="*/ 93 h 113"/>
                    <a:gd name="T18" fmla="*/ 28 w 66"/>
                    <a:gd name="T19" fmla="*/ 93 h 113"/>
                    <a:gd name="T20" fmla="*/ 65 w 66"/>
                    <a:gd name="T21" fmla="*/ 45 h 113"/>
                    <a:gd name="T22" fmla="*/ 65 w 66"/>
                    <a:gd name="T23" fmla="*/ 14 h 113"/>
                    <a:gd name="T24" fmla="*/ 45 w 66"/>
                    <a:gd name="T25" fmla="*/ 0 h 113"/>
                    <a:gd name="T26" fmla="*/ 20 w 66"/>
                    <a:gd name="T27" fmla="*/ 0 h 113"/>
                    <a:gd name="T28" fmla="*/ 0 w 66"/>
                    <a:gd name="T29" fmla="*/ 14 h 113"/>
                    <a:gd name="T30" fmla="*/ 0 w 66"/>
                    <a:gd name="T31" fmla="*/ 34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6"/>
                    <a:gd name="T49" fmla="*/ 0 h 113"/>
                    <a:gd name="T50" fmla="*/ 66 w 66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6" h="113">
                      <a:moveTo>
                        <a:pt x="0" y="34"/>
                      </a:moveTo>
                      <a:lnTo>
                        <a:pt x="25" y="34"/>
                      </a:lnTo>
                      <a:lnTo>
                        <a:pt x="25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3"/>
                      </a:lnTo>
                      <a:lnTo>
                        <a:pt x="0" y="112"/>
                      </a:lnTo>
                      <a:lnTo>
                        <a:pt x="65" y="112"/>
                      </a:lnTo>
                      <a:lnTo>
                        <a:pt x="65" y="93"/>
                      </a:lnTo>
                      <a:lnTo>
                        <a:pt x="28" y="93"/>
                      </a:lnTo>
                      <a:lnTo>
                        <a:pt x="65" y="45"/>
                      </a:lnTo>
                      <a:lnTo>
                        <a:pt x="65" y="14"/>
                      </a:lnTo>
                      <a:lnTo>
                        <a:pt x="45" y="0"/>
                      </a:lnTo>
                      <a:lnTo>
                        <a:pt x="20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86" name="Freeform 181"/>
                <p:cNvSpPr>
                  <a:spLocks/>
                </p:cNvSpPr>
                <p:nvPr/>
              </p:nvSpPr>
              <p:spPr bwMode="auto">
                <a:xfrm>
                  <a:off x="4694" y="2064"/>
                  <a:ext cx="74" cy="113"/>
                </a:xfrm>
                <a:custGeom>
                  <a:avLst/>
                  <a:gdLst>
                    <a:gd name="T0" fmla="*/ 42 w 74"/>
                    <a:gd name="T1" fmla="*/ 0 h 113"/>
                    <a:gd name="T2" fmla="*/ 68 w 74"/>
                    <a:gd name="T3" fmla="*/ 0 h 113"/>
                    <a:gd name="T4" fmla="*/ 68 w 74"/>
                    <a:gd name="T5" fmla="*/ 67 h 113"/>
                    <a:gd name="T6" fmla="*/ 73 w 74"/>
                    <a:gd name="T7" fmla="*/ 67 h 113"/>
                    <a:gd name="T8" fmla="*/ 73 w 74"/>
                    <a:gd name="T9" fmla="*/ 93 h 113"/>
                    <a:gd name="T10" fmla="*/ 68 w 74"/>
                    <a:gd name="T11" fmla="*/ 93 h 113"/>
                    <a:gd name="T12" fmla="*/ 68 w 74"/>
                    <a:gd name="T13" fmla="*/ 112 h 113"/>
                    <a:gd name="T14" fmla="*/ 42 w 74"/>
                    <a:gd name="T15" fmla="*/ 112 h 113"/>
                    <a:gd name="T16" fmla="*/ 42 w 74"/>
                    <a:gd name="T17" fmla="*/ 93 h 113"/>
                    <a:gd name="T18" fmla="*/ 42 w 74"/>
                    <a:gd name="T19" fmla="*/ 67 h 113"/>
                    <a:gd name="T20" fmla="*/ 28 w 74"/>
                    <a:gd name="T21" fmla="*/ 67 h 113"/>
                    <a:gd name="T22" fmla="*/ 42 w 74"/>
                    <a:gd name="T23" fmla="*/ 42 h 113"/>
                    <a:gd name="T24" fmla="*/ 42 w 74"/>
                    <a:gd name="T25" fmla="*/ 67 h 113"/>
                    <a:gd name="T26" fmla="*/ 42 w 74"/>
                    <a:gd name="T27" fmla="*/ 93 h 113"/>
                    <a:gd name="T28" fmla="*/ 0 w 74"/>
                    <a:gd name="T29" fmla="*/ 93 h 113"/>
                    <a:gd name="T30" fmla="*/ 0 w 74"/>
                    <a:gd name="T31" fmla="*/ 67 h 113"/>
                    <a:gd name="T32" fmla="*/ 42 w 74"/>
                    <a:gd name="T33" fmla="*/ 0 h 11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4"/>
                    <a:gd name="T52" fmla="*/ 0 h 113"/>
                    <a:gd name="T53" fmla="*/ 74 w 74"/>
                    <a:gd name="T54" fmla="*/ 113 h 11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4" h="113">
                      <a:moveTo>
                        <a:pt x="42" y="0"/>
                      </a:moveTo>
                      <a:lnTo>
                        <a:pt x="68" y="0"/>
                      </a:lnTo>
                      <a:lnTo>
                        <a:pt x="68" y="67"/>
                      </a:lnTo>
                      <a:lnTo>
                        <a:pt x="73" y="67"/>
                      </a:lnTo>
                      <a:lnTo>
                        <a:pt x="73" y="93"/>
                      </a:lnTo>
                      <a:lnTo>
                        <a:pt x="68" y="93"/>
                      </a:lnTo>
                      <a:lnTo>
                        <a:pt x="68" y="112"/>
                      </a:lnTo>
                      <a:lnTo>
                        <a:pt x="42" y="112"/>
                      </a:lnTo>
                      <a:lnTo>
                        <a:pt x="42" y="93"/>
                      </a:lnTo>
                      <a:lnTo>
                        <a:pt x="42" y="67"/>
                      </a:lnTo>
                      <a:lnTo>
                        <a:pt x="28" y="67"/>
                      </a:lnTo>
                      <a:lnTo>
                        <a:pt x="42" y="42"/>
                      </a:lnTo>
                      <a:lnTo>
                        <a:pt x="42" y="67"/>
                      </a:lnTo>
                      <a:lnTo>
                        <a:pt x="42" y="93"/>
                      </a:lnTo>
                      <a:lnTo>
                        <a:pt x="0" y="93"/>
                      </a:lnTo>
                      <a:lnTo>
                        <a:pt x="0" y="67"/>
                      </a:lnTo>
                      <a:lnTo>
                        <a:pt x="42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82" name="Group 182"/>
              <p:cNvGrpSpPr>
                <a:grpSpLocks/>
              </p:cNvGrpSpPr>
              <p:nvPr/>
            </p:nvGrpSpPr>
            <p:grpSpPr bwMode="auto">
              <a:xfrm>
                <a:off x="4970" y="2064"/>
                <a:ext cx="135" cy="113"/>
                <a:chOff x="4970" y="2064"/>
                <a:chExt cx="135" cy="113"/>
              </a:xfrm>
            </p:grpSpPr>
            <p:sp>
              <p:nvSpPr>
                <p:cNvPr id="14383" name="Freeform 183"/>
                <p:cNvSpPr>
                  <a:spLocks/>
                </p:cNvSpPr>
                <p:nvPr/>
              </p:nvSpPr>
              <p:spPr bwMode="auto">
                <a:xfrm>
                  <a:off x="4970" y="2064"/>
                  <a:ext cx="62" cy="113"/>
                </a:xfrm>
                <a:custGeom>
                  <a:avLst/>
                  <a:gdLst>
                    <a:gd name="T0" fmla="*/ 0 w 62"/>
                    <a:gd name="T1" fmla="*/ 34 h 113"/>
                    <a:gd name="T2" fmla="*/ 25 w 62"/>
                    <a:gd name="T3" fmla="*/ 34 h 113"/>
                    <a:gd name="T4" fmla="*/ 25 w 62"/>
                    <a:gd name="T5" fmla="*/ 22 h 113"/>
                    <a:gd name="T6" fmla="*/ 36 w 62"/>
                    <a:gd name="T7" fmla="*/ 22 h 113"/>
                    <a:gd name="T8" fmla="*/ 36 w 62"/>
                    <a:gd name="T9" fmla="*/ 39 h 113"/>
                    <a:gd name="T10" fmla="*/ 0 w 62"/>
                    <a:gd name="T11" fmla="*/ 93 h 113"/>
                    <a:gd name="T12" fmla="*/ 0 w 62"/>
                    <a:gd name="T13" fmla="*/ 112 h 113"/>
                    <a:gd name="T14" fmla="*/ 61 w 62"/>
                    <a:gd name="T15" fmla="*/ 112 h 113"/>
                    <a:gd name="T16" fmla="*/ 61 w 62"/>
                    <a:gd name="T17" fmla="*/ 93 h 113"/>
                    <a:gd name="T18" fmla="*/ 27 w 62"/>
                    <a:gd name="T19" fmla="*/ 93 h 113"/>
                    <a:gd name="T20" fmla="*/ 61 w 62"/>
                    <a:gd name="T21" fmla="*/ 45 h 113"/>
                    <a:gd name="T22" fmla="*/ 61 w 62"/>
                    <a:gd name="T23" fmla="*/ 14 h 113"/>
                    <a:gd name="T24" fmla="*/ 42 w 62"/>
                    <a:gd name="T25" fmla="*/ 0 h 113"/>
                    <a:gd name="T26" fmla="*/ 19 w 62"/>
                    <a:gd name="T27" fmla="*/ 0 h 113"/>
                    <a:gd name="T28" fmla="*/ 0 w 62"/>
                    <a:gd name="T29" fmla="*/ 14 h 113"/>
                    <a:gd name="T30" fmla="*/ 0 w 62"/>
                    <a:gd name="T31" fmla="*/ 34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2"/>
                    <a:gd name="T49" fmla="*/ 0 h 113"/>
                    <a:gd name="T50" fmla="*/ 62 w 62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2" h="113">
                      <a:moveTo>
                        <a:pt x="0" y="34"/>
                      </a:moveTo>
                      <a:lnTo>
                        <a:pt x="25" y="34"/>
                      </a:lnTo>
                      <a:lnTo>
                        <a:pt x="25" y="22"/>
                      </a:lnTo>
                      <a:lnTo>
                        <a:pt x="36" y="22"/>
                      </a:lnTo>
                      <a:lnTo>
                        <a:pt x="36" y="39"/>
                      </a:lnTo>
                      <a:lnTo>
                        <a:pt x="0" y="93"/>
                      </a:lnTo>
                      <a:lnTo>
                        <a:pt x="0" y="112"/>
                      </a:lnTo>
                      <a:lnTo>
                        <a:pt x="61" y="112"/>
                      </a:lnTo>
                      <a:lnTo>
                        <a:pt x="61" y="93"/>
                      </a:lnTo>
                      <a:lnTo>
                        <a:pt x="27" y="93"/>
                      </a:lnTo>
                      <a:lnTo>
                        <a:pt x="61" y="45"/>
                      </a:lnTo>
                      <a:lnTo>
                        <a:pt x="61" y="14"/>
                      </a:lnTo>
                      <a:lnTo>
                        <a:pt x="42" y="0"/>
                      </a:lnTo>
                      <a:lnTo>
                        <a:pt x="19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84" name="Freeform 184"/>
                <p:cNvSpPr>
                  <a:spLocks/>
                </p:cNvSpPr>
                <p:nvPr/>
              </p:nvSpPr>
              <p:spPr bwMode="auto">
                <a:xfrm>
                  <a:off x="5036" y="2064"/>
                  <a:ext cx="69" cy="113"/>
                </a:xfrm>
                <a:custGeom>
                  <a:avLst/>
                  <a:gdLst>
                    <a:gd name="T0" fmla="*/ 0 w 69"/>
                    <a:gd name="T1" fmla="*/ 0 h 113"/>
                    <a:gd name="T2" fmla="*/ 65 w 69"/>
                    <a:gd name="T3" fmla="*/ 0 h 113"/>
                    <a:gd name="T4" fmla="*/ 65 w 69"/>
                    <a:gd name="T5" fmla="*/ 22 h 113"/>
                    <a:gd name="T6" fmla="*/ 25 w 69"/>
                    <a:gd name="T7" fmla="*/ 22 h 113"/>
                    <a:gd name="T8" fmla="*/ 25 w 69"/>
                    <a:gd name="T9" fmla="*/ 40 h 113"/>
                    <a:gd name="T10" fmla="*/ 48 w 69"/>
                    <a:gd name="T11" fmla="*/ 40 h 113"/>
                    <a:gd name="T12" fmla="*/ 68 w 69"/>
                    <a:gd name="T13" fmla="*/ 56 h 113"/>
                    <a:gd name="T14" fmla="*/ 68 w 69"/>
                    <a:gd name="T15" fmla="*/ 96 h 113"/>
                    <a:gd name="T16" fmla="*/ 48 w 69"/>
                    <a:gd name="T17" fmla="*/ 112 h 113"/>
                    <a:gd name="T18" fmla="*/ 20 w 69"/>
                    <a:gd name="T19" fmla="*/ 112 h 113"/>
                    <a:gd name="T20" fmla="*/ 0 w 69"/>
                    <a:gd name="T21" fmla="*/ 96 h 113"/>
                    <a:gd name="T22" fmla="*/ 0 w 69"/>
                    <a:gd name="T23" fmla="*/ 76 h 113"/>
                    <a:gd name="T24" fmla="*/ 25 w 69"/>
                    <a:gd name="T25" fmla="*/ 76 h 113"/>
                    <a:gd name="T26" fmla="*/ 25 w 69"/>
                    <a:gd name="T27" fmla="*/ 93 h 113"/>
                    <a:gd name="T28" fmla="*/ 42 w 69"/>
                    <a:gd name="T29" fmla="*/ 93 h 113"/>
                    <a:gd name="T30" fmla="*/ 42 w 69"/>
                    <a:gd name="T31" fmla="*/ 59 h 113"/>
                    <a:gd name="T32" fmla="*/ 20 w 69"/>
                    <a:gd name="T33" fmla="*/ 59 h 113"/>
                    <a:gd name="T34" fmla="*/ 0 w 69"/>
                    <a:gd name="T35" fmla="*/ 42 h 113"/>
                    <a:gd name="T36" fmla="*/ 0 w 69"/>
                    <a:gd name="T37" fmla="*/ 0 h 113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69"/>
                    <a:gd name="T58" fmla="*/ 0 h 113"/>
                    <a:gd name="T59" fmla="*/ 69 w 69"/>
                    <a:gd name="T60" fmla="*/ 113 h 113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69" h="113">
                      <a:moveTo>
                        <a:pt x="0" y="0"/>
                      </a:moveTo>
                      <a:lnTo>
                        <a:pt x="65" y="0"/>
                      </a:lnTo>
                      <a:lnTo>
                        <a:pt x="65" y="22"/>
                      </a:lnTo>
                      <a:lnTo>
                        <a:pt x="25" y="22"/>
                      </a:lnTo>
                      <a:lnTo>
                        <a:pt x="25" y="40"/>
                      </a:lnTo>
                      <a:lnTo>
                        <a:pt x="48" y="40"/>
                      </a:lnTo>
                      <a:lnTo>
                        <a:pt x="68" y="56"/>
                      </a:lnTo>
                      <a:lnTo>
                        <a:pt x="68" y="96"/>
                      </a:lnTo>
                      <a:lnTo>
                        <a:pt x="48" y="112"/>
                      </a:lnTo>
                      <a:lnTo>
                        <a:pt x="20" y="112"/>
                      </a:lnTo>
                      <a:lnTo>
                        <a:pt x="0" y="96"/>
                      </a:lnTo>
                      <a:lnTo>
                        <a:pt x="0" y="76"/>
                      </a:lnTo>
                      <a:lnTo>
                        <a:pt x="25" y="76"/>
                      </a:lnTo>
                      <a:lnTo>
                        <a:pt x="25" y="93"/>
                      </a:lnTo>
                      <a:lnTo>
                        <a:pt x="42" y="93"/>
                      </a:lnTo>
                      <a:lnTo>
                        <a:pt x="42" y="59"/>
                      </a:lnTo>
                      <a:lnTo>
                        <a:pt x="20" y="59"/>
                      </a:lnTo>
                      <a:lnTo>
                        <a:pt x="0" y="42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4356" name="Group 185"/>
            <p:cNvGrpSpPr>
              <a:grpSpLocks/>
            </p:cNvGrpSpPr>
            <p:nvPr/>
          </p:nvGrpSpPr>
          <p:grpSpPr bwMode="auto">
            <a:xfrm>
              <a:off x="2911" y="2306"/>
              <a:ext cx="1829" cy="110"/>
              <a:chOff x="2911" y="2306"/>
              <a:chExt cx="1829" cy="110"/>
            </a:xfrm>
          </p:grpSpPr>
          <p:grpSp>
            <p:nvGrpSpPr>
              <p:cNvPr id="14358" name="Group 186"/>
              <p:cNvGrpSpPr>
                <a:grpSpLocks/>
              </p:cNvGrpSpPr>
              <p:nvPr/>
            </p:nvGrpSpPr>
            <p:grpSpPr bwMode="auto">
              <a:xfrm>
                <a:off x="2911" y="2307"/>
                <a:ext cx="136" cy="109"/>
                <a:chOff x="2911" y="2307"/>
                <a:chExt cx="136" cy="109"/>
              </a:xfrm>
            </p:grpSpPr>
            <p:sp>
              <p:nvSpPr>
                <p:cNvPr id="14374" name="Freeform 187"/>
                <p:cNvSpPr>
                  <a:spLocks/>
                </p:cNvSpPr>
                <p:nvPr/>
              </p:nvSpPr>
              <p:spPr bwMode="auto">
                <a:xfrm>
                  <a:off x="2911" y="2307"/>
                  <a:ext cx="66" cy="109"/>
                </a:xfrm>
                <a:custGeom>
                  <a:avLst/>
                  <a:gdLst>
                    <a:gd name="T0" fmla="*/ 0 w 66"/>
                    <a:gd name="T1" fmla="*/ 34 h 109"/>
                    <a:gd name="T2" fmla="*/ 25 w 66"/>
                    <a:gd name="T3" fmla="*/ 34 h 109"/>
                    <a:gd name="T4" fmla="*/ 25 w 66"/>
                    <a:gd name="T5" fmla="*/ 21 h 109"/>
                    <a:gd name="T6" fmla="*/ 39 w 66"/>
                    <a:gd name="T7" fmla="*/ 21 h 109"/>
                    <a:gd name="T8" fmla="*/ 39 w 66"/>
                    <a:gd name="T9" fmla="*/ 39 h 109"/>
                    <a:gd name="T10" fmla="*/ 0 w 66"/>
                    <a:gd name="T11" fmla="*/ 89 h 109"/>
                    <a:gd name="T12" fmla="*/ 0 w 66"/>
                    <a:gd name="T13" fmla="*/ 108 h 109"/>
                    <a:gd name="T14" fmla="*/ 65 w 66"/>
                    <a:gd name="T15" fmla="*/ 108 h 109"/>
                    <a:gd name="T16" fmla="*/ 65 w 66"/>
                    <a:gd name="T17" fmla="*/ 89 h 109"/>
                    <a:gd name="T18" fmla="*/ 28 w 66"/>
                    <a:gd name="T19" fmla="*/ 89 h 109"/>
                    <a:gd name="T20" fmla="*/ 65 w 66"/>
                    <a:gd name="T21" fmla="*/ 44 h 109"/>
                    <a:gd name="T22" fmla="*/ 65 w 66"/>
                    <a:gd name="T23" fmla="*/ 14 h 109"/>
                    <a:gd name="T24" fmla="*/ 45 w 66"/>
                    <a:gd name="T25" fmla="*/ 0 h 109"/>
                    <a:gd name="T26" fmla="*/ 20 w 66"/>
                    <a:gd name="T27" fmla="*/ 0 h 109"/>
                    <a:gd name="T28" fmla="*/ 0 w 66"/>
                    <a:gd name="T29" fmla="*/ 14 h 109"/>
                    <a:gd name="T30" fmla="*/ 0 w 66"/>
                    <a:gd name="T31" fmla="*/ 34 h 109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6"/>
                    <a:gd name="T49" fmla="*/ 0 h 109"/>
                    <a:gd name="T50" fmla="*/ 66 w 66"/>
                    <a:gd name="T51" fmla="*/ 109 h 109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6" h="109">
                      <a:moveTo>
                        <a:pt x="0" y="34"/>
                      </a:moveTo>
                      <a:lnTo>
                        <a:pt x="25" y="34"/>
                      </a:lnTo>
                      <a:lnTo>
                        <a:pt x="25" y="21"/>
                      </a:lnTo>
                      <a:lnTo>
                        <a:pt x="39" y="21"/>
                      </a:lnTo>
                      <a:lnTo>
                        <a:pt x="39" y="39"/>
                      </a:lnTo>
                      <a:lnTo>
                        <a:pt x="0" y="89"/>
                      </a:lnTo>
                      <a:lnTo>
                        <a:pt x="0" y="108"/>
                      </a:lnTo>
                      <a:lnTo>
                        <a:pt x="65" y="108"/>
                      </a:lnTo>
                      <a:lnTo>
                        <a:pt x="65" y="89"/>
                      </a:lnTo>
                      <a:lnTo>
                        <a:pt x="28" y="89"/>
                      </a:lnTo>
                      <a:lnTo>
                        <a:pt x="65" y="44"/>
                      </a:lnTo>
                      <a:lnTo>
                        <a:pt x="65" y="14"/>
                      </a:lnTo>
                      <a:lnTo>
                        <a:pt x="45" y="0"/>
                      </a:lnTo>
                      <a:lnTo>
                        <a:pt x="20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75" name="Freeform 188"/>
                <p:cNvSpPr>
                  <a:spLocks/>
                </p:cNvSpPr>
                <p:nvPr/>
              </p:nvSpPr>
              <p:spPr bwMode="auto">
                <a:xfrm>
                  <a:off x="2982" y="2307"/>
                  <a:ext cx="65" cy="109"/>
                </a:xfrm>
                <a:custGeom>
                  <a:avLst/>
                  <a:gdLst>
                    <a:gd name="T0" fmla="*/ 20 w 65"/>
                    <a:gd name="T1" fmla="*/ 0 h 109"/>
                    <a:gd name="T2" fmla="*/ 44 w 65"/>
                    <a:gd name="T3" fmla="*/ 0 h 109"/>
                    <a:gd name="T4" fmla="*/ 64 w 65"/>
                    <a:gd name="T5" fmla="*/ 14 h 109"/>
                    <a:gd name="T6" fmla="*/ 64 w 65"/>
                    <a:gd name="T7" fmla="*/ 34 h 109"/>
                    <a:gd name="T8" fmla="*/ 39 w 65"/>
                    <a:gd name="T9" fmla="*/ 34 h 109"/>
                    <a:gd name="T10" fmla="*/ 39 w 65"/>
                    <a:gd name="T11" fmla="*/ 21 h 109"/>
                    <a:gd name="T12" fmla="*/ 25 w 65"/>
                    <a:gd name="T13" fmla="*/ 21 h 109"/>
                    <a:gd name="T14" fmla="*/ 25 w 65"/>
                    <a:gd name="T15" fmla="*/ 42 h 109"/>
                    <a:gd name="T16" fmla="*/ 25 w 65"/>
                    <a:gd name="T17" fmla="*/ 62 h 109"/>
                    <a:gd name="T18" fmla="*/ 39 w 65"/>
                    <a:gd name="T19" fmla="*/ 62 h 109"/>
                    <a:gd name="T20" fmla="*/ 39 w 65"/>
                    <a:gd name="T21" fmla="*/ 89 h 109"/>
                    <a:gd name="T22" fmla="*/ 25 w 65"/>
                    <a:gd name="T23" fmla="*/ 89 h 109"/>
                    <a:gd name="T24" fmla="*/ 25 w 65"/>
                    <a:gd name="T25" fmla="*/ 62 h 109"/>
                    <a:gd name="T26" fmla="*/ 25 w 65"/>
                    <a:gd name="T27" fmla="*/ 42 h 109"/>
                    <a:gd name="T28" fmla="*/ 44 w 65"/>
                    <a:gd name="T29" fmla="*/ 42 h 109"/>
                    <a:gd name="T30" fmla="*/ 64 w 65"/>
                    <a:gd name="T31" fmla="*/ 55 h 109"/>
                    <a:gd name="T32" fmla="*/ 64 w 65"/>
                    <a:gd name="T33" fmla="*/ 95 h 109"/>
                    <a:gd name="T34" fmla="*/ 44 w 65"/>
                    <a:gd name="T35" fmla="*/ 108 h 109"/>
                    <a:gd name="T36" fmla="*/ 20 w 65"/>
                    <a:gd name="T37" fmla="*/ 108 h 109"/>
                    <a:gd name="T38" fmla="*/ 0 w 65"/>
                    <a:gd name="T39" fmla="*/ 95 h 109"/>
                    <a:gd name="T40" fmla="*/ 0 w 65"/>
                    <a:gd name="T41" fmla="*/ 14 h 109"/>
                    <a:gd name="T42" fmla="*/ 20 w 65"/>
                    <a:gd name="T43" fmla="*/ 0 h 109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5"/>
                    <a:gd name="T67" fmla="*/ 0 h 109"/>
                    <a:gd name="T68" fmla="*/ 65 w 65"/>
                    <a:gd name="T69" fmla="*/ 109 h 109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5" h="109">
                      <a:moveTo>
                        <a:pt x="20" y="0"/>
                      </a:moveTo>
                      <a:lnTo>
                        <a:pt x="44" y="0"/>
                      </a:lnTo>
                      <a:lnTo>
                        <a:pt x="64" y="14"/>
                      </a:lnTo>
                      <a:lnTo>
                        <a:pt x="64" y="34"/>
                      </a:lnTo>
                      <a:lnTo>
                        <a:pt x="39" y="34"/>
                      </a:lnTo>
                      <a:lnTo>
                        <a:pt x="39" y="21"/>
                      </a:lnTo>
                      <a:lnTo>
                        <a:pt x="25" y="21"/>
                      </a:lnTo>
                      <a:lnTo>
                        <a:pt x="25" y="42"/>
                      </a:lnTo>
                      <a:lnTo>
                        <a:pt x="25" y="62"/>
                      </a:lnTo>
                      <a:lnTo>
                        <a:pt x="39" y="62"/>
                      </a:lnTo>
                      <a:lnTo>
                        <a:pt x="39" y="89"/>
                      </a:lnTo>
                      <a:lnTo>
                        <a:pt x="25" y="89"/>
                      </a:lnTo>
                      <a:lnTo>
                        <a:pt x="25" y="62"/>
                      </a:lnTo>
                      <a:lnTo>
                        <a:pt x="25" y="42"/>
                      </a:lnTo>
                      <a:lnTo>
                        <a:pt x="44" y="42"/>
                      </a:lnTo>
                      <a:lnTo>
                        <a:pt x="64" y="55"/>
                      </a:lnTo>
                      <a:lnTo>
                        <a:pt x="64" y="95"/>
                      </a:lnTo>
                      <a:lnTo>
                        <a:pt x="44" y="108"/>
                      </a:lnTo>
                      <a:lnTo>
                        <a:pt x="20" y="108"/>
                      </a:lnTo>
                      <a:lnTo>
                        <a:pt x="0" y="95"/>
                      </a:lnTo>
                      <a:lnTo>
                        <a:pt x="0" y="14"/>
                      </a:lnTo>
                      <a:lnTo>
                        <a:pt x="2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59" name="Group 189"/>
              <p:cNvGrpSpPr>
                <a:grpSpLocks/>
              </p:cNvGrpSpPr>
              <p:nvPr/>
            </p:nvGrpSpPr>
            <p:grpSpPr bwMode="auto">
              <a:xfrm>
                <a:off x="3260" y="2306"/>
                <a:ext cx="140" cy="110"/>
                <a:chOff x="3260" y="2306"/>
                <a:chExt cx="140" cy="110"/>
              </a:xfrm>
            </p:grpSpPr>
            <p:sp>
              <p:nvSpPr>
                <p:cNvPr id="14372" name="Freeform 190"/>
                <p:cNvSpPr>
                  <a:spLocks/>
                </p:cNvSpPr>
                <p:nvPr/>
              </p:nvSpPr>
              <p:spPr bwMode="auto">
                <a:xfrm>
                  <a:off x="3260" y="2306"/>
                  <a:ext cx="62" cy="110"/>
                </a:xfrm>
                <a:custGeom>
                  <a:avLst/>
                  <a:gdLst>
                    <a:gd name="T0" fmla="*/ 0 w 62"/>
                    <a:gd name="T1" fmla="*/ 34 h 110"/>
                    <a:gd name="T2" fmla="*/ 26 w 62"/>
                    <a:gd name="T3" fmla="*/ 34 h 110"/>
                    <a:gd name="T4" fmla="*/ 26 w 62"/>
                    <a:gd name="T5" fmla="*/ 22 h 110"/>
                    <a:gd name="T6" fmla="*/ 39 w 62"/>
                    <a:gd name="T7" fmla="*/ 22 h 110"/>
                    <a:gd name="T8" fmla="*/ 39 w 62"/>
                    <a:gd name="T9" fmla="*/ 39 h 110"/>
                    <a:gd name="T10" fmla="*/ 0 w 62"/>
                    <a:gd name="T11" fmla="*/ 90 h 110"/>
                    <a:gd name="T12" fmla="*/ 0 w 62"/>
                    <a:gd name="T13" fmla="*/ 109 h 110"/>
                    <a:gd name="T14" fmla="*/ 61 w 62"/>
                    <a:gd name="T15" fmla="*/ 109 h 110"/>
                    <a:gd name="T16" fmla="*/ 61 w 62"/>
                    <a:gd name="T17" fmla="*/ 90 h 110"/>
                    <a:gd name="T18" fmla="*/ 27 w 62"/>
                    <a:gd name="T19" fmla="*/ 90 h 110"/>
                    <a:gd name="T20" fmla="*/ 61 w 62"/>
                    <a:gd name="T21" fmla="*/ 45 h 110"/>
                    <a:gd name="T22" fmla="*/ 61 w 62"/>
                    <a:gd name="T23" fmla="*/ 14 h 110"/>
                    <a:gd name="T24" fmla="*/ 44 w 62"/>
                    <a:gd name="T25" fmla="*/ 0 h 110"/>
                    <a:gd name="T26" fmla="*/ 19 w 62"/>
                    <a:gd name="T27" fmla="*/ 0 h 110"/>
                    <a:gd name="T28" fmla="*/ 0 w 62"/>
                    <a:gd name="T29" fmla="*/ 14 h 110"/>
                    <a:gd name="T30" fmla="*/ 0 w 62"/>
                    <a:gd name="T31" fmla="*/ 34 h 11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2"/>
                    <a:gd name="T49" fmla="*/ 0 h 110"/>
                    <a:gd name="T50" fmla="*/ 62 w 62"/>
                    <a:gd name="T51" fmla="*/ 110 h 11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2" h="110">
                      <a:moveTo>
                        <a:pt x="0" y="34"/>
                      </a:moveTo>
                      <a:lnTo>
                        <a:pt x="26" y="34"/>
                      </a:lnTo>
                      <a:lnTo>
                        <a:pt x="26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0"/>
                      </a:lnTo>
                      <a:lnTo>
                        <a:pt x="0" y="109"/>
                      </a:lnTo>
                      <a:lnTo>
                        <a:pt x="61" y="109"/>
                      </a:lnTo>
                      <a:lnTo>
                        <a:pt x="61" y="90"/>
                      </a:lnTo>
                      <a:lnTo>
                        <a:pt x="27" y="90"/>
                      </a:lnTo>
                      <a:lnTo>
                        <a:pt x="61" y="45"/>
                      </a:lnTo>
                      <a:lnTo>
                        <a:pt x="61" y="14"/>
                      </a:lnTo>
                      <a:lnTo>
                        <a:pt x="44" y="0"/>
                      </a:lnTo>
                      <a:lnTo>
                        <a:pt x="19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73" name="Freeform 191"/>
                <p:cNvSpPr>
                  <a:spLocks/>
                </p:cNvSpPr>
                <p:nvPr/>
              </p:nvSpPr>
              <p:spPr bwMode="auto">
                <a:xfrm>
                  <a:off x="3332" y="2306"/>
                  <a:ext cx="68" cy="110"/>
                </a:xfrm>
                <a:custGeom>
                  <a:avLst/>
                  <a:gdLst>
                    <a:gd name="T0" fmla="*/ 0 w 68"/>
                    <a:gd name="T1" fmla="*/ 0 h 110"/>
                    <a:gd name="T2" fmla="*/ 67 w 68"/>
                    <a:gd name="T3" fmla="*/ 0 h 110"/>
                    <a:gd name="T4" fmla="*/ 67 w 68"/>
                    <a:gd name="T5" fmla="*/ 22 h 110"/>
                    <a:gd name="T6" fmla="*/ 28 w 68"/>
                    <a:gd name="T7" fmla="*/ 109 h 110"/>
                    <a:gd name="T8" fmla="*/ 0 w 68"/>
                    <a:gd name="T9" fmla="*/ 109 h 110"/>
                    <a:gd name="T10" fmla="*/ 40 w 68"/>
                    <a:gd name="T11" fmla="*/ 22 h 110"/>
                    <a:gd name="T12" fmla="*/ 0 w 68"/>
                    <a:gd name="T13" fmla="*/ 22 h 110"/>
                    <a:gd name="T14" fmla="*/ 0 w 68"/>
                    <a:gd name="T15" fmla="*/ 0 h 11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8"/>
                    <a:gd name="T25" fmla="*/ 0 h 110"/>
                    <a:gd name="T26" fmla="*/ 68 w 68"/>
                    <a:gd name="T27" fmla="*/ 110 h 11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8" h="110">
                      <a:moveTo>
                        <a:pt x="0" y="0"/>
                      </a:moveTo>
                      <a:lnTo>
                        <a:pt x="67" y="0"/>
                      </a:lnTo>
                      <a:lnTo>
                        <a:pt x="67" y="22"/>
                      </a:lnTo>
                      <a:lnTo>
                        <a:pt x="28" y="109"/>
                      </a:lnTo>
                      <a:lnTo>
                        <a:pt x="0" y="109"/>
                      </a:lnTo>
                      <a:lnTo>
                        <a:pt x="40" y="22"/>
                      </a:lnTo>
                      <a:lnTo>
                        <a:pt x="0" y="22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60" name="Group 192"/>
              <p:cNvGrpSpPr>
                <a:grpSpLocks/>
              </p:cNvGrpSpPr>
              <p:nvPr/>
            </p:nvGrpSpPr>
            <p:grpSpPr bwMode="auto">
              <a:xfrm>
                <a:off x="3607" y="2306"/>
                <a:ext cx="142" cy="110"/>
                <a:chOff x="3607" y="2306"/>
                <a:chExt cx="142" cy="110"/>
              </a:xfrm>
            </p:grpSpPr>
            <p:sp>
              <p:nvSpPr>
                <p:cNvPr id="14370" name="Freeform 193"/>
                <p:cNvSpPr>
                  <a:spLocks/>
                </p:cNvSpPr>
                <p:nvPr/>
              </p:nvSpPr>
              <p:spPr bwMode="auto">
                <a:xfrm>
                  <a:off x="3607" y="2306"/>
                  <a:ext cx="66" cy="110"/>
                </a:xfrm>
                <a:custGeom>
                  <a:avLst/>
                  <a:gdLst>
                    <a:gd name="T0" fmla="*/ 0 w 66"/>
                    <a:gd name="T1" fmla="*/ 34 h 110"/>
                    <a:gd name="T2" fmla="*/ 26 w 66"/>
                    <a:gd name="T3" fmla="*/ 34 h 110"/>
                    <a:gd name="T4" fmla="*/ 26 w 66"/>
                    <a:gd name="T5" fmla="*/ 22 h 110"/>
                    <a:gd name="T6" fmla="*/ 39 w 66"/>
                    <a:gd name="T7" fmla="*/ 22 h 110"/>
                    <a:gd name="T8" fmla="*/ 39 w 66"/>
                    <a:gd name="T9" fmla="*/ 39 h 110"/>
                    <a:gd name="T10" fmla="*/ 0 w 66"/>
                    <a:gd name="T11" fmla="*/ 90 h 110"/>
                    <a:gd name="T12" fmla="*/ 0 w 66"/>
                    <a:gd name="T13" fmla="*/ 109 h 110"/>
                    <a:gd name="T14" fmla="*/ 65 w 66"/>
                    <a:gd name="T15" fmla="*/ 109 h 110"/>
                    <a:gd name="T16" fmla="*/ 65 w 66"/>
                    <a:gd name="T17" fmla="*/ 90 h 110"/>
                    <a:gd name="T18" fmla="*/ 28 w 66"/>
                    <a:gd name="T19" fmla="*/ 90 h 110"/>
                    <a:gd name="T20" fmla="*/ 65 w 66"/>
                    <a:gd name="T21" fmla="*/ 45 h 110"/>
                    <a:gd name="T22" fmla="*/ 65 w 66"/>
                    <a:gd name="T23" fmla="*/ 14 h 110"/>
                    <a:gd name="T24" fmla="*/ 45 w 66"/>
                    <a:gd name="T25" fmla="*/ 0 h 110"/>
                    <a:gd name="T26" fmla="*/ 20 w 66"/>
                    <a:gd name="T27" fmla="*/ 0 h 110"/>
                    <a:gd name="T28" fmla="*/ 0 w 66"/>
                    <a:gd name="T29" fmla="*/ 14 h 110"/>
                    <a:gd name="T30" fmla="*/ 0 w 66"/>
                    <a:gd name="T31" fmla="*/ 34 h 11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6"/>
                    <a:gd name="T49" fmla="*/ 0 h 110"/>
                    <a:gd name="T50" fmla="*/ 66 w 66"/>
                    <a:gd name="T51" fmla="*/ 110 h 11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6" h="110">
                      <a:moveTo>
                        <a:pt x="0" y="34"/>
                      </a:moveTo>
                      <a:lnTo>
                        <a:pt x="26" y="34"/>
                      </a:lnTo>
                      <a:lnTo>
                        <a:pt x="26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0"/>
                      </a:lnTo>
                      <a:lnTo>
                        <a:pt x="0" y="109"/>
                      </a:lnTo>
                      <a:lnTo>
                        <a:pt x="65" y="109"/>
                      </a:lnTo>
                      <a:lnTo>
                        <a:pt x="65" y="90"/>
                      </a:lnTo>
                      <a:lnTo>
                        <a:pt x="28" y="90"/>
                      </a:lnTo>
                      <a:lnTo>
                        <a:pt x="65" y="45"/>
                      </a:lnTo>
                      <a:lnTo>
                        <a:pt x="65" y="14"/>
                      </a:lnTo>
                      <a:lnTo>
                        <a:pt x="45" y="0"/>
                      </a:lnTo>
                      <a:lnTo>
                        <a:pt x="20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71" name="Freeform 194"/>
                <p:cNvSpPr>
                  <a:spLocks/>
                </p:cNvSpPr>
                <p:nvPr/>
              </p:nvSpPr>
              <p:spPr bwMode="auto">
                <a:xfrm>
                  <a:off x="3687" y="2306"/>
                  <a:ext cx="62" cy="110"/>
                </a:xfrm>
                <a:custGeom>
                  <a:avLst/>
                  <a:gdLst>
                    <a:gd name="T0" fmla="*/ 13 w 62"/>
                    <a:gd name="T1" fmla="*/ 0 h 110"/>
                    <a:gd name="T2" fmla="*/ 47 w 62"/>
                    <a:gd name="T3" fmla="*/ 0 h 110"/>
                    <a:gd name="T4" fmla="*/ 61 w 62"/>
                    <a:gd name="T5" fmla="*/ 14 h 110"/>
                    <a:gd name="T6" fmla="*/ 61 w 62"/>
                    <a:gd name="T7" fmla="*/ 45 h 110"/>
                    <a:gd name="T8" fmla="*/ 52 w 62"/>
                    <a:gd name="T9" fmla="*/ 57 h 110"/>
                    <a:gd name="T10" fmla="*/ 61 w 62"/>
                    <a:gd name="T11" fmla="*/ 64 h 110"/>
                    <a:gd name="T12" fmla="*/ 61 w 62"/>
                    <a:gd name="T13" fmla="*/ 67 h 110"/>
                    <a:gd name="T14" fmla="*/ 39 w 62"/>
                    <a:gd name="T15" fmla="*/ 67 h 110"/>
                    <a:gd name="T16" fmla="*/ 39 w 62"/>
                    <a:gd name="T17" fmla="*/ 40 h 110"/>
                    <a:gd name="T18" fmla="*/ 39 w 62"/>
                    <a:gd name="T19" fmla="*/ 16 h 110"/>
                    <a:gd name="T20" fmla="*/ 25 w 62"/>
                    <a:gd name="T21" fmla="*/ 16 h 110"/>
                    <a:gd name="T22" fmla="*/ 25 w 62"/>
                    <a:gd name="T23" fmla="*/ 40 h 110"/>
                    <a:gd name="T24" fmla="*/ 39 w 62"/>
                    <a:gd name="T25" fmla="*/ 40 h 110"/>
                    <a:gd name="T26" fmla="*/ 39 w 62"/>
                    <a:gd name="T27" fmla="*/ 90 h 110"/>
                    <a:gd name="T28" fmla="*/ 25 w 62"/>
                    <a:gd name="T29" fmla="*/ 90 h 110"/>
                    <a:gd name="T30" fmla="*/ 25 w 62"/>
                    <a:gd name="T31" fmla="*/ 67 h 110"/>
                    <a:gd name="T32" fmla="*/ 39 w 62"/>
                    <a:gd name="T33" fmla="*/ 67 h 110"/>
                    <a:gd name="T34" fmla="*/ 61 w 62"/>
                    <a:gd name="T35" fmla="*/ 67 h 110"/>
                    <a:gd name="T36" fmla="*/ 61 w 62"/>
                    <a:gd name="T37" fmla="*/ 95 h 110"/>
                    <a:gd name="T38" fmla="*/ 47 w 62"/>
                    <a:gd name="T39" fmla="*/ 109 h 110"/>
                    <a:gd name="T40" fmla="*/ 13 w 62"/>
                    <a:gd name="T41" fmla="*/ 109 h 110"/>
                    <a:gd name="T42" fmla="*/ 0 w 62"/>
                    <a:gd name="T43" fmla="*/ 95 h 110"/>
                    <a:gd name="T44" fmla="*/ 0 w 62"/>
                    <a:gd name="T45" fmla="*/ 64 h 110"/>
                    <a:gd name="T46" fmla="*/ 7 w 62"/>
                    <a:gd name="T47" fmla="*/ 57 h 110"/>
                    <a:gd name="T48" fmla="*/ 0 w 62"/>
                    <a:gd name="T49" fmla="*/ 45 h 110"/>
                    <a:gd name="T50" fmla="*/ 0 w 62"/>
                    <a:gd name="T51" fmla="*/ 14 h 110"/>
                    <a:gd name="T52" fmla="*/ 13 w 62"/>
                    <a:gd name="T53" fmla="*/ 0 h 110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62"/>
                    <a:gd name="T82" fmla="*/ 0 h 110"/>
                    <a:gd name="T83" fmla="*/ 62 w 62"/>
                    <a:gd name="T84" fmla="*/ 110 h 110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62" h="110">
                      <a:moveTo>
                        <a:pt x="13" y="0"/>
                      </a:moveTo>
                      <a:lnTo>
                        <a:pt x="47" y="0"/>
                      </a:lnTo>
                      <a:lnTo>
                        <a:pt x="61" y="14"/>
                      </a:lnTo>
                      <a:lnTo>
                        <a:pt x="61" y="45"/>
                      </a:lnTo>
                      <a:lnTo>
                        <a:pt x="52" y="57"/>
                      </a:lnTo>
                      <a:lnTo>
                        <a:pt x="61" y="64"/>
                      </a:lnTo>
                      <a:lnTo>
                        <a:pt x="61" y="67"/>
                      </a:lnTo>
                      <a:lnTo>
                        <a:pt x="39" y="67"/>
                      </a:lnTo>
                      <a:lnTo>
                        <a:pt x="39" y="40"/>
                      </a:lnTo>
                      <a:lnTo>
                        <a:pt x="39" y="16"/>
                      </a:lnTo>
                      <a:lnTo>
                        <a:pt x="25" y="16"/>
                      </a:lnTo>
                      <a:lnTo>
                        <a:pt x="25" y="40"/>
                      </a:lnTo>
                      <a:lnTo>
                        <a:pt x="39" y="40"/>
                      </a:lnTo>
                      <a:lnTo>
                        <a:pt x="39" y="90"/>
                      </a:lnTo>
                      <a:lnTo>
                        <a:pt x="25" y="90"/>
                      </a:lnTo>
                      <a:lnTo>
                        <a:pt x="25" y="67"/>
                      </a:lnTo>
                      <a:lnTo>
                        <a:pt x="39" y="67"/>
                      </a:lnTo>
                      <a:lnTo>
                        <a:pt x="61" y="67"/>
                      </a:lnTo>
                      <a:lnTo>
                        <a:pt x="61" y="95"/>
                      </a:lnTo>
                      <a:lnTo>
                        <a:pt x="47" y="109"/>
                      </a:lnTo>
                      <a:lnTo>
                        <a:pt x="13" y="109"/>
                      </a:lnTo>
                      <a:lnTo>
                        <a:pt x="0" y="95"/>
                      </a:lnTo>
                      <a:lnTo>
                        <a:pt x="0" y="64"/>
                      </a:lnTo>
                      <a:lnTo>
                        <a:pt x="7" y="57"/>
                      </a:lnTo>
                      <a:lnTo>
                        <a:pt x="0" y="45"/>
                      </a:lnTo>
                      <a:lnTo>
                        <a:pt x="0" y="14"/>
                      </a:lnTo>
                      <a:lnTo>
                        <a:pt x="13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61" name="Group 195"/>
              <p:cNvGrpSpPr>
                <a:grpSpLocks/>
              </p:cNvGrpSpPr>
              <p:nvPr/>
            </p:nvGrpSpPr>
            <p:grpSpPr bwMode="auto">
              <a:xfrm>
                <a:off x="3943" y="2306"/>
                <a:ext cx="142" cy="110"/>
                <a:chOff x="3943" y="2306"/>
                <a:chExt cx="142" cy="110"/>
              </a:xfrm>
            </p:grpSpPr>
            <p:sp>
              <p:nvSpPr>
                <p:cNvPr id="14368" name="Freeform 196"/>
                <p:cNvSpPr>
                  <a:spLocks/>
                </p:cNvSpPr>
                <p:nvPr/>
              </p:nvSpPr>
              <p:spPr bwMode="auto">
                <a:xfrm>
                  <a:off x="3943" y="2306"/>
                  <a:ext cx="64" cy="110"/>
                </a:xfrm>
                <a:custGeom>
                  <a:avLst/>
                  <a:gdLst>
                    <a:gd name="T0" fmla="*/ 0 w 64"/>
                    <a:gd name="T1" fmla="*/ 34 h 110"/>
                    <a:gd name="T2" fmla="*/ 24 w 64"/>
                    <a:gd name="T3" fmla="*/ 34 h 110"/>
                    <a:gd name="T4" fmla="*/ 24 w 64"/>
                    <a:gd name="T5" fmla="*/ 22 h 110"/>
                    <a:gd name="T6" fmla="*/ 38 w 64"/>
                    <a:gd name="T7" fmla="*/ 22 h 110"/>
                    <a:gd name="T8" fmla="*/ 38 w 64"/>
                    <a:gd name="T9" fmla="*/ 39 h 110"/>
                    <a:gd name="T10" fmla="*/ 0 w 64"/>
                    <a:gd name="T11" fmla="*/ 90 h 110"/>
                    <a:gd name="T12" fmla="*/ 0 w 64"/>
                    <a:gd name="T13" fmla="*/ 109 h 110"/>
                    <a:gd name="T14" fmla="*/ 63 w 64"/>
                    <a:gd name="T15" fmla="*/ 109 h 110"/>
                    <a:gd name="T16" fmla="*/ 63 w 64"/>
                    <a:gd name="T17" fmla="*/ 90 h 110"/>
                    <a:gd name="T18" fmla="*/ 27 w 64"/>
                    <a:gd name="T19" fmla="*/ 90 h 110"/>
                    <a:gd name="T20" fmla="*/ 63 w 64"/>
                    <a:gd name="T21" fmla="*/ 45 h 110"/>
                    <a:gd name="T22" fmla="*/ 63 w 64"/>
                    <a:gd name="T23" fmla="*/ 14 h 110"/>
                    <a:gd name="T24" fmla="*/ 43 w 64"/>
                    <a:gd name="T25" fmla="*/ 0 h 110"/>
                    <a:gd name="T26" fmla="*/ 18 w 64"/>
                    <a:gd name="T27" fmla="*/ 0 h 110"/>
                    <a:gd name="T28" fmla="*/ 0 w 64"/>
                    <a:gd name="T29" fmla="*/ 14 h 110"/>
                    <a:gd name="T30" fmla="*/ 0 w 64"/>
                    <a:gd name="T31" fmla="*/ 34 h 11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4"/>
                    <a:gd name="T49" fmla="*/ 0 h 110"/>
                    <a:gd name="T50" fmla="*/ 64 w 64"/>
                    <a:gd name="T51" fmla="*/ 110 h 11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4" h="110">
                      <a:moveTo>
                        <a:pt x="0" y="34"/>
                      </a:moveTo>
                      <a:lnTo>
                        <a:pt x="24" y="34"/>
                      </a:lnTo>
                      <a:lnTo>
                        <a:pt x="24" y="22"/>
                      </a:lnTo>
                      <a:lnTo>
                        <a:pt x="38" y="22"/>
                      </a:lnTo>
                      <a:lnTo>
                        <a:pt x="38" y="39"/>
                      </a:lnTo>
                      <a:lnTo>
                        <a:pt x="0" y="90"/>
                      </a:lnTo>
                      <a:lnTo>
                        <a:pt x="0" y="109"/>
                      </a:lnTo>
                      <a:lnTo>
                        <a:pt x="63" y="109"/>
                      </a:lnTo>
                      <a:lnTo>
                        <a:pt x="63" y="90"/>
                      </a:lnTo>
                      <a:lnTo>
                        <a:pt x="27" y="90"/>
                      </a:lnTo>
                      <a:lnTo>
                        <a:pt x="63" y="45"/>
                      </a:lnTo>
                      <a:lnTo>
                        <a:pt x="63" y="14"/>
                      </a:lnTo>
                      <a:lnTo>
                        <a:pt x="43" y="0"/>
                      </a:lnTo>
                      <a:lnTo>
                        <a:pt x="18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69" name="Freeform 197"/>
                <p:cNvSpPr>
                  <a:spLocks/>
                </p:cNvSpPr>
                <p:nvPr/>
              </p:nvSpPr>
              <p:spPr bwMode="auto">
                <a:xfrm>
                  <a:off x="4019" y="2306"/>
                  <a:ext cx="66" cy="110"/>
                </a:xfrm>
                <a:custGeom>
                  <a:avLst/>
                  <a:gdLst>
                    <a:gd name="T0" fmla="*/ 45 w 66"/>
                    <a:gd name="T1" fmla="*/ 0 h 110"/>
                    <a:gd name="T2" fmla="*/ 65 w 66"/>
                    <a:gd name="T3" fmla="*/ 14 h 110"/>
                    <a:gd name="T4" fmla="*/ 65 w 66"/>
                    <a:gd name="T5" fmla="*/ 95 h 110"/>
                    <a:gd name="T6" fmla="*/ 45 w 66"/>
                    <a:gd name="T7" fmla="*/ 109 h 110"/>
                    <a:gd name="T8" fmla="*/ 20 w 66"/>
                    <a:gd name="T9" fmla="*/ 109 h 110"/>
                    <a:gd name="T10" fmla="*/ 0 w 66"/>
                    <a:gd name="T11" fmla="*/ 95 h 110"/>
                    <a:gd name="T12" fmla="*/ 0 w 66"/>
                    <a:gd name="T13" fmla="*/ 75 h 110"/>
                    <a:gd name="T14" fmla="*/ 26 w 66"/>
                    <a:gd name="T15" fmla="*/ 75 h 110"/>
                    <a:gd name="T16" fmla="*/ 26 w 66"/>
                    <a:gd name="T17" fmla="*/ 87 h 110"/>
                    <a:gd name="T18" fmla="*/ 40 w 66"/>
                    <a:gd name="T19" fmla="*/ 87 h 110"/>
                    <a:gd name="T20" fmla="*/ 40 w 66"/>
                    <a:gd name="T21" fmla="*/ 67 h 110"/>
                    <a:gd name="T22" fmla="*/ 40 w 66"/>
                    <a:gd name="T23" fmla="*/ 48 h 110"/>
                    <a:gd name="T24" fmla="*/ 26 w 66"/>
                    <a:gd name="T25" fmla="*/ 48 h 110"/>
                    <a:gd name="T26" fmla="*/ 26 w 66"/>
                    <a:gd name="T27" fmla="*/ 20 h 110"/>
                    <a:gd name="T28" fmla="*/ 40 w 66"/>
                    <a:gd name="T29" fmla="*/ 20 h 110"/>
                    <a:gd name="T30" fmla="*/ 40 w 66"/>
                    <a:gd name="T31" fmla="*/ 48 h 110"/>
                    <a:gd name="T32" fmla="*/ 40 w 66"/>
                    <a:gd name="T33" fmla="*/ 67 h 110"/>
                    <a:gd name="T34" fmla="*/ 20 w 66"/>
                    <a:gd name="T35" fmla="*/ 67 h 110"/>
                    <a:gd name="T36" fmla="*/ 0 w 66"/>
                    <a:gd name="T37" fmla="*/ 57 h 110"/>
                    <a:gd name="T38" fmla="*/ 0 w 66"/>
                    <a:gd name="T39" fmla="*/ 14 h 110"/>
                    <a:gd name="T40" fmla="*/ 20 w 66"/>
                    <a:gd name="T41" fmla="*/ 0 h 110"/>
                    <a:gd name="T42" fmla="*/ 45 w 66"/>
                    <a:gd name="T43" fmla="*/ 0 h 11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6"/>
                    <a:gd name="T67" fmla="*/ 0 h 110"/>
                    <a:gd name="T68" fmla="*/ 66 w 66"/>
                    <a:gd name="T69" fmla="*/ 110 h 11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6" h="110">
                      <a:moveTo>
                        <a:pt x="45" y="0"/>
                      </a:moveTo>
                      <a:lnTo>
                        <a:pt x="65" y="14"/>
                      </a:lnTo>
                      <a:lnTo>
                        <a:pt x="65" y="95"/>
                      </a:lnTo>
                      <a:lnTo>
                        <a:pt x="45" y="109"/>
                      </a:lnTo>
                      <a:lnTo>
                        <a:pt x="20" y="109"/>
                      </a:lnTo>
                      <a:lnTo>
                        <a:pt x="0" y="95"/>
                      </a:lnTo>
                      <a:lnTo>
                        <a:pt x="0" y="75"/>
                      </a:lnTo>
                      <a:lnTo>
                        <a:pt x="26" y="75"/>
                      </a:lnTo>
                      <a:lnTo>
                        <a:pt x="26" y="87"/>
                      </a:lnTo>
                      <a:lnTo>
                        <a:pt x="40" y="87"/>
                      </a:lnTo>
                      <a:lnTo>
                        <a:pt x="40" y="67"/>
                      </a:lnTo>
                      <a:lnTo>
                        <a:pt x="40" y="48"/>
                      </a:lnTo>
                      <a:lnTo>
                        <a:pt x="26" y="48"/>
                      </a:lnTo>
                      <a:lnTo>
                        <a:pt x="26" y="20"/>
                      </a:lnTo>
                      <a:lnTo>
                        <a:pt x="40" y="20"/>
                      </a:lnTo>
                      <a:lnTo>
                        <a:pt x="40" y="48"/>
                      </a:lnTo>
                      <a:lnTo>
                        <a:pt x="40" y="67"/>
                      </a:lnTo>
                      <a:lnTo>
                        <a:pt x="20" y="67"/>
                      </a:lnTo>
                      <a:lnTo>
                        <a:pt x="0" y="57"/>
                      </a:lnTo>
                      <a:lnTo>
                        <a:pt x="0" y="14"/>
                      </a:lnTo>
                      <a:lnTo>
                        <a:pt x="20" y="0"/>
                      </a:lnTo>
                      <a:lnTo>
                        <a:pt x="45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62" name="Group 198"/>
              <p:cNvGrpSpPr>
                <a:grpSpLocks/>
              </p:cNvGrpSpPr>
              <p:nvPr/>
            </p:nvGrpSpPr>
            <p:grpSpPr bwMode="auto">
              <a:xfrm>
                <a:off x="4286" y="2306"/>
                <a:ext cx="139" cy="110"/>
                <a:chOff x="4286" y="2306"/>
                <a:chExt cx="139" cy="110"/>
              </a:xfrm>
            </p:grpSpPr>
            <p:sp>
              <p:nvSpPr>
                <p:cNvPr id="14366" name="Freeform 199"/>
                <p:cNvSpPr>
                  <a:spLocks/>
                </p:cNvSpPr>
                <p:nvPr/>
              </p:nvSpPr>
              <p:spPr bwMode="auto">
                <a:xfrm>
                  <a:off x="4286" y="2306"/>
                  <a:ext cx="69" cy="110"/>
                </a:xfrm>
                <a:custGeom>
                  <a:avLst/>
                  <a:gdLst>
                    <a:gd name="T0" fmla="*/ 21 w 69"/>
                    <a:gd name="T1" fmla="*/ 0 h 110"/>
                    <a:gd name="T2" fmla="*/ 48 w 69"/>
                    <a:gd name="T3" fmla="*/ 0 h 110"/>
                    <a:gd name="T4" fmla="*/ 68 w 69"/>
                    <a:gd name="T5" fmla="*/ 14 h 110"/>
                    <a:gd name="T6" fmla="*/ 68 w 69"/>
                    <a:gd name="T7" fmla="*/ 45 h 110"/>
                    <a:gd name="T8" fmla="*/ 57 w 69"/>
                    <a:gd name="T9" fmla="*/ 56 h 110"/>
                    <a:gd name="T10" fmla="*/ 68 w 69"/>
                    <a:gd name="T11" fmla="*/ 63 h 110"/>
                    <a:gd name="T12" fmla="*/ 68 w 69"/>
                    <a:gd name="T13" fmla="*/ 95 h 110"/>
                    <a:gd name="T14" fmla="*/ 48 w 69"/>
                    <a:gd name="T15" fmla="*/ 109 h 110"/>
                    <a:gd name="T16" fmla="*/ 21 w 69"/>
                    <a:gd name="T17" fmla="*/ 109 h 110"/>
                    <a:gd name="T18" fmla="*/ 0 w 69"/>
                    <a:gd name="T19" fmla="*/ 95 h 110"/>
                    <a:gd name="T20" fmla="*/ 0 w 69"/>
                    <a:gd name="T21" fmla="*/ 77 h 110"/>
                    <a:gd name="T22" fmla="*/ 26 w 69"/>
                    <a:gd name="T23" fmla="*/ 77 h 110"/>
                    <a:gd name="T24" fmla="*/ 26 w 69"/>
                    <a:gd name="T25" fmla="*/ 90 h 110"/>
                    <a:gd name="T26" fmla="*/ 43 w 69"/>
                    <a:gd name="T27" fmla="*/ 90 h 110"/>
                    <a:gd name="T28" fmla="*/ 43 w 69"/>
                    <a:gd name="T29" fmla="*/ 63 h 110"/>
                    <a:gd name="T30" fmla="*/ 26 w 69"/>
                    <a:gd name="T31" fmla="*/ 63 h 110"/>
                    <a:gd name="T32" fmla="*/ 26 w 69"/>
                    <a:gd name="T33" fmla="*/ 45 h 110"/>
                    <a:gd name="T34" fmla="*/ 43 w 69"/>
                    <a:gd name="T35" fmla="*/ 45 h 110"/>
                    <a:gd name="T36" fmla="*/ 43 w 69"/>
                    <a:gd name="T37" fmla="*/ 19 h 110"/>
                    <a:gd name="T38" fmla="*/ 26 w 69"/>
                    <a:gd name="T39" fmla="*/ 19 h 110"/>
                    <a:gd name="T40" fmla="*/ 26 w 69"/>
                    <a:gd name="T41" fmla="*/ 31 h 110"/>
                    <a:gd name="T42" fmla="*/ 0 w 69"/>
                    <a:gd name="T43" fmla="*/ 31 h 110"/>
                    <a:gd name="T44" fmla="*/ 0 w 69"/>
                    <a:gd name="T45" fmla="*/ 14 h 110"/>
                    <a:gd name="T46" fmla="*/ 21 w 69"/>
                    <a:gd name="T47" fmla="*/ 0 h 1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69"/>
                    <a:gd name="T73" fmla="*/ 0 h 110"/>
                    <a:gd name="T74" fmla="*/ 69 w 69"/>
                    <a:gd name="T75" fmla="*/ 110 h 1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69" h="110">
                      <a:moveTo>
                        <a:pt x="21" y="0"/>
                      </a:moveTo>
                      <a:lnTo>
                        <a:pt x="48" y="0"/>
                      </a:lnTo>
                      <a:lnTo>
                        <a:pt x="68" y="14"/>
                      </a:lnTo>
                      <a:lnTo>
                        <a:pt x="68" y="45"/>
                      </a:lnTo>
                      <a:lnTo>
                        <a:pt x="57" y="56"/>
                      </a:lnTo>
                      <a:lnTo>
                        <a:pt x="68" y="63"/>
                      </a:lnTo>
                      <a:lnTo>
                        <a:pt x="68" y="95"/>
                      </a:lnTo>
                      <a:lnTo>
                        <a:pt x="48" y="109"/>
                      </a:lnTo>
                      <a:lnTo>
                        <a:pt x="21" y="109"/>
                      </a:lnTo>
                      <a:lnTo>
                        <a:pt x="0" y="95"/>
                      </a:lnTo>
                      <a:lnTo>
                        <a:pt x="0" y="77"/>
                      </a:lnTo>
                      <a:lnTo>
                        <a:pt x="26" y="77"/>
                      </a:lnTo>
                      <a:lnTo>
                        <a:pt x="26" y="90"/>
                      </a:lnTo>
                      <a:lnTo>
                        <a:pt x="43" y="90"/>
                      </a:lnTo>
                      <a:lnTo>
                        <a:pt x="43" y="63"/>
                      </a:lnTo>
                      <a:lnTo>
                        <a:pt x="26" y="63"/>
                      </a:lnTo>
                      <a:lnTo>
                        <a:pt x="26" y="45"/>
                      </a:lnTo>
                      <a:lnTo>
                        <a:pt x="43" y="45"/>
                      </a:lnTo>
                      <a:lnTo>
                        <a:pt x="43" y="19"/>
                      </a:lnTo>
                      <a:lnTo>
                        <a:pt x="26" y="19"/>
                      </a:lnTo>
                      <a:lnTo>
                        <a:pt x="26" y="31"/>
                      </a:lnTo>
                      <a:lnTo>
                        <a:pt x="0" y="31"/>
                      </a:lnTo>
                      <a:lnTo>
                        <a:pt x="0" y="14"/>
                      </a:lnTo>
                      <a:lnTo>
                        <a:pt x="21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67" name="Freeform 200"/>
                <p:cNvSpPr>
                  <a:spLocks/>
                </p:cNvSpPr>
                <p:nvPr/>
              </p:nvSpPr>
              <p:spPr bwMode="auto">
                <a:xfrm>
                  <a:off x="4361" y="2306"/>
                  <a:ext cx="64" cy="110"/>
                </a:xfrm>
                <a:custGeom>
                  <a:avLst/>
                  <a:gdLst>
                    <a:gd name="T0" fmla="*/ 19 w 64"/>
                    <a:gd name="T1" fmla="*/ 0 h 110"/>
                    <a:gd name="T2" fmla="*/ 44 w 64"/>
                    <a:gd name="T3" fmla="*/ 0 h 110"/>
                    <a:gd name="T4" fmla="*/ 63 w 64"/>
                    <a:gd name="T5" fmla="*/ 16 h 110"/>
                    <a:gd name="T6" fmla="*/ 63 w 64"/>
                    <a:gd name="T7" fmla="*/ 92 h 110"/>
                    <a:gd name="T8" fmla="*/ 44 w 64"/>
                    <a:gd name="T9" fmla="*/ 109 h 110"/>
                    <a:gd name="T10" fmla="*/ 19 w 64"/>
                    <a:gd name="T11" fmla="*/ 109 h 110"/>
                    <a:gd name="T12" fmla="*/ 0 w 64"/>
                    <a:gd name="T13" fmla="*/ 92 h 110"/>
                    <a:gd name="T14" fmla="*/ 0 w 64"/>
                    <a:gd name="T15" fmla="*/ 87 h 110"/>
                    <a:gd name="T16" fmla="*/ 25 w 64"/>
                    <a:gd name="T17" fmla="*/ 87 h 110"/>
                    <a:gd name="T18" fmla="*/ 25 w 64"/>
                    <a:gd name="T19" fmla="*/ 22 h 110"/>
                    <a:gd name="T20" fmla="*/ 38 w 64"/>
                    <a:gd name="T21" fmla="*/ 22 h 110"/>
                    <a:gd name="T22" fmla="*/ 38 w 64"/>
                    <a:gd name="T23" fmla="*/ 87 h 110"/>
                    <a:gd name="T24" fmla="*/ 25 w 64"/>
                    <a:gd name="T25" fmla="*/ 87 h 110"/>
                    <a:gd name="T26" fmla="*/ 0 w 64"/>
                    <a:gd name="T27" fmla="*/ 87 h 110"/>
                    <a:gd name="T28" fmla="*/ 0 w 64"/>
                    <a:gd name="T29" fmla="*/ 16 h 110"/>
                    <a:gd name="T30" fmla="*/ 19 w 64"/>
                    <a:gd name="T31" fmla="*/ 0 h 11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4"/>
                    <a:gd name="T49" fmla="*/ 0 h 110"/>
                    <a:gd name="T50" fmla="*/ 64 w 64"/>
                    <a:gd name="T51" fmla="*/ 110 h 11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4" h="110">
                      <a:moveTo>
                        <a:pt x="19" y="0"/>
                      </a:moveTo>
                      <a:lnTo>
                        <a:pt x="44" y="0"/>
                      </a:lnTo>
                      <a:lnTo>
                        <a:pt x="63" y="16"/>
                      </a:lnTo>
                      <a:lnTo>
                        <a:pt x="63" y="92"/>
                      </a:lnTo>
                      <a:lnTo>
                        <a:pt x="44" y="109"/>
                      </a:lnTo>
                      <a:lnTo>
                        <a:pt x="19" y="109"/>
                      </a:lnTo>
                      <a:lnTo>
                        <a:pt x="0" y="92"/>
                      </a:lnTo>
                      <a:lnTo>
                        <a:pt x="0" y="87"/>
                      </a:lnTo>
                      <a:lnTo>
                        <a:pt x="25" y="87"/>
                      </a:lnTo>
                      <a:lnTo>
                        <a:pt x="25" y="22"/>
                      </a:lnTo>
                      <a:lnTo>
                        <a:pt x="38" y="22"/>
                      </a:lnTo>
                      <a:lnTo>
                        <a:pt x="38" y="87"/>
                      </a:lnTo>
                      <a:lnTo>
                        <a:pt x="25" y="87"/>
                      </a:lnTo>
                      <a:lnTo>
                        <a:pt x="0" y="87"/>
                      </a:lnTo>
                      <a:lnTo>
                        <a:pt x="0" y="16"/>
                      </a:lnTo>
                      <a:lnTo>
                        <a:pt x="19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63" name="Group 201"/>
              <p:cNvGrpSpPr>
                <a:grpSpLocks/>
              </p:cNvGrpSpPr>
              <p:nvPr/>
            </p:nvGrpSpPr>
            <p:grpSpPr bwMode="auto">
              <a:xfrm>
                <a:off x="4627" y="2306"/>
                <a:ext cx="113" cy="110"/>
                <a:chOff x="4627" y="2306"/>
                <a:chExt cx="113" cy="110"/>
              </a:xfrm>
            </p:grpSpPr>
            <p:sp>
              <p:nvSpPr>
                <p:cNvPr id="14364" name="Freeform 202"/>
                <p:cNvSpPr>
                  <a:spLocks/>
                </p:cNvSpPr>
                <p:nvPr/>
              </p:nvSpPr>
              <p:spPr bwMode="auto">
                <a:xfrm>
                  <a:off x="4627" y="2306"/>
                  <a:ext cx="68" cy="110"/>
                </a:xfrm>
                <a:custGeom>
                  <a:avLst/>
                  <a:gdLst>
                    <a:gd name="T0" fmla="*/ 20 w 68"/>
                    <a:gd name="T1" fmla="*/ 0 h 110"/>
                    <a:gd name="T2" fmla="*/ 47 w 68"/>
                    <a:gd name="T3" fmla="*/ 0 h 110"/>
                    <a:gd name="T4" fmla="*/ 67 w 68"/>
                    <a:gd name="T5" fmla="*/ 14 h 110"/>
                    <a:gd name="T6" fmla="*/ 67 w 68"/>
                    <a:gd name="T7" fmla="*/ 45 h 110"/>
                    <a:gd name="T8" fmla="*/ 56 w 68"/>
                    <a:gd name="T9" fmla="*/ 56 h 110"/>
                    <a:gd name="T10" fmla="*/ 67 w 68"/>
                    <a:gd name="T11" fmla="*/ 63 h 110"/>
                    <a:gd name="T12" fmla="*/ 67 w 68"/>
                    <a:gd name="T13" fmla="*/ 95 h 110"/>
                    <a:gd name="T14" fmla="*/ 47 w 68"/>
                    <a:gd name="T15" fmla="*/ 109 h 110"/>
                    <a:gd name="T16" fmla="*/ 20 w 68"/>
                    <a:gd name="T17" fmla="*/ 109 h 110"/>
                    <a:gd name="T18" fmla="*/ 0 w 68"/>
                    <a:gd name="T19" fmla="*/ 95 h 110"/>
                    <a:gd name="T20" fmla="*/ 0 w 68"/>
                    <a:gd name="T21" fmla="*/ 77 h 110"/>
                    <a:gd name="T22" fmla="*/ 25 w 68"/>
                    <a:gd name="T23" fmla="*/ 77 h 110"/>
                    <a:gd name="T24" fmla="*/ 25 w 68"/>
                    <a:gd name="T25" fmla="*/ 90 h 110"/>
                    <a:gd name="T26" fmla="*/ 42 w 68"/>
                    <a:gd name="T27" fmla="*/ 90 h 110"/>
                    <a:gd name="T28" fmla="*/ 42 w 68"/>
                    <a:gd name="T29" fmla="*/ 63 h 110"/>
                    <a:gd name="T30" fmla="*/ 25 w 68"/>
                    <a:gd name="T31" fmla="*/ 63 h 110"/>
                    <a:gd name="T32" fmla="*/ 25 w 68"/>
                    <a:gd name="T33" fmla="*/ 45 h 110"/>
                    <a:gd name="T34" fmla="*/ 42 w 68"/>
                    <a:gd name="T35" fmla="*/ 45 h 110"/>
                    <a:gd name="T36" fmla="*/ 42 w 68"/>
                    <a:gd name="T37" fmla="*/ 19 h 110"/>
                    <a:gd name="T38" fmla="*/ 25 w 68"/>
                    <a:gd name="T39" fmla="*/ 19 h 110"/>
                    <a:gd name="T40" fmla="*/ 25 w 68"/>
                    <a:gd name="T41" fmla="*/ 31 h 110"/>
                    <a:gd name="T42" fmla="*/ 0 w 68"/>
                    <a:gd name="T43" fmla="*/ 31 h 110"/>
                    <a:gd name="T44" fmla="*/ 0 w 68"/>
                    <a:gd name="T45" fmla="*/ 14 h 110"/>
                    <a:gd name="T46" fmla="*/ 20 w 68"/>
                    <a:gd name="T47" fmla="*/ 0 h 1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68"/>
                    <a:gd name="T73" fmla="*/ 0 h 110"/>
                    <a:gd name="T74" fmla="*/ 68 w 68"/>
                    <a:gd name="T75" fmla="*/ 110 h 1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68" h="110">
                      <a:moveTo>
                        <a:pt x="20" y="0"/>
                      </a:moveTo>
                      <a:lnTo>
                        <a:pt x="47" y="0"/>
                      </a:lnTo>
                      <a:lnTo>
                        <a:pt x="67" y="14"/>
                      </a:lnTo>
                      <a:lnTo>
                        <a:pt x="67" y="45"/>
                      </a:lnTo>
                      <a:lnTo>
                        <a:pt x="56" y="56"/>
                      </a:lnTo>
                      <a:lnTo>
                        <a:pt x="67" y="63"/>
                      </a:lnTo>
                      <a:lnTo>
                        <a:pt x="67" y="95"/>
                      </a:lnTo>
                      <a:lnTo>
                        <a:pt x="47" y="109"/>
                      </a:lnTo>
                      <a:lnTo>
                        <a:pt x="20" y="109"/>
                      </a:lnTo>
                      <a:lnTo>
                        <a:pt x="0" y="95"/>
                      </a:lnTo>
                      <a:lnTo>
                        <a:pt x="0" y="77"/>
                      </a:lnTo>
                      <a:lnTo>
                        <a:pt x="25" y="77"/>
                      </a:lnTo>
                      <a:lnTo>
                        <a:pt x="25" y="90"/>
                      </a:lnTo>
                      <a:lnTo>
                        <a:pt x="42" y="90"/>
                      </a:lnTo>
                      <a:lnTo>
                        <a:pt x="42" y="63"/>
                      </a:lnTo>
                      <a:lnTo>
                        <a:pt x="25" y="63"/>
                      </a:lnTo>
                      <a:lnTo>
                        <a:pt x="25" y="45"/>
                      </a:lnTo>
                      <a:lnTo>
                        <a:pt x="42" y="45"/>
                      </a:lnTo>
                      <a:lnTo>
                        <a:pt x="42" y="19"/>
                      </a:lnTo>
                      <a:lnTo>
                        <a:pt x="25" y="19"/>
                      </a:lnTo>
                      <a:lnTo>
                        <a:pt x="25" y="31"/>
                      </a:lnTo>
                      <a:lnTo>
                        <a:pt x="0" y="31"/>
                      </a:lnTo>
                      <a:lnTo>
                        <a:pt x="0" y="14"/>
                      </a:lnTo>
                      <a:lnTo>
                        <a:pt x="2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65" name="Freeform 203"/>
                <p:cNvSpPr>
                  <a:spLocks/>
                </p:cNvSpPr>
                <p:nvPr/>
              </p:nvSpPr>
              <p:spPr bwMode="auto">
                <a:xfrm>
                  <a:off x="4701" y="2306"/>
                  <a:ext cx="39" cy="110"/>
                </a:xfrm>
                <a:custGeom>
                  <a:avLst/>
                  <a:gdLst>
                    <a:gd name="T0" fmla="*/ 14 w 39"/>
                    <a:gd name="T1" fmla="*/ 109 h 110"/>
                    <a:gd name="T2" fmla="*/ 38 w 39"/>
                    <a:gd name="T3" fmla="*/ 109 h 110"/>
                    <a:gd name="T4" fmla="*/ 38 w 39"/>
                    <a:gd name="T5" fmla="*/ 0 h 110"/>
                    <a:gd name="T6" fmla="*/ 5 w 39"/>
                    <a:gd name="T7" fmla="*/ 0 h 110"/>
                    <a:gd name="T8" fmla="*/ 0 w 39"/>
                    <a:gd name="T9" fmla="*/ 22 h 110"/>
                    <a:gd name="T10" fmla="*/ 14 w 39"/>
                    <a:gd name="T11" fmla="*/ 22 h 110"/>
                    <a:gd name="T12" fmla="*/ 14 w 39"/>
                    <a:gd name="T13" fmla="*/ 109 h 11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9"/>
                    <a:gd name="T22" fmla="*/ 0 h 110"/>
                    <a:gd name="T23" fmla="*/ 39 w 39"/>
                    <a:gd name="T24" fmla="*/ 110 h 11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9" h="110">
                      <a:moveTo>
                        <a:pt x="14" y="109"/>
                      </a:moveTo>
                      <a:lnTo>
                        <a:pt x="38" y="109"/>
                      </a:lnTo>
                      <a:lnTo>
                        <a:pt x="38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09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4357" name="Rectangle 204"/>
            <p:cNvSpPr>
              <a:spLocks noChangeArrowheads="1"/>
            </p:cNvSpPr>
            <p:nvPr/>
          </p:nvSpPr>
          <p:spPr bwMode="auto">
            <a:xfrm>
              <a:off x="3491" y="726"/>
              <a:ext cx="955" cy="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2800" b="1" dirty="0">
                  <a:solidFill>
                    <a:schemeClr val="bg2"/>
                  </a:solidFill>
                  <a:latin typeface="Book Antiqua" pitchFamily="18" charset="0"/>
                </a:rPr>
                <a:t>October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25450" y="1412776"/>
            <a:ext cx="7772400" cy="1143000"/>
          </a:xfrm>
        </p:spPr>
        <p:txBody>
          <a:bodyPr/>
          <a:lstStyle/>
          <a:p>
            <a:pPr algn="ctr">
              <a:defRPr/>
            </a:pPr>
            <a:r>
              <a:rPr lang="en-US"/>
              <a:t>How to Predict the Test Questions</a:t>
            </a:r>
          </a:p>
        </p:txBody>
      </p:sp>
      <p:pic>
        <p:nvPicPr>
          <p:cNvPr id="2" name="Picture 1" descr="Photo shows a group of students studying for a test. 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564904"/>
            <a:ext cx="5724128" cy="381608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41277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Ask About the Test</a:t>
            </a:r>
          </a:p>
        </p:txBody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2492896"/>
            <a:ext cx="7416800" cy="3672879"/>
          </a:xfrm>
        </p:spPr>
        <p:txBody>
          <a:bodyPr/>
          <a:lstStyle/>
          <a:p>
            <a:pPr>
              <a:defRPr/>
            </a:pPr>
            <a:r>
              <a:rPr lang="en-US" dirty="0"/>
              <a:t>What does it cover?</a:t>
            </a:r>
          </a:p>
          <a:p>
            <a:pPr>
              <a:defRPr/>
            </a:pPr>
            <a:r>
              <a:rPr lang="en-US" dirty="0"/>
              <a:t>What types of questions?</a:t>
            </a:r>
          </a:p>
          <a:p>
            <a:pPr lvl="1">
              <a:defRPr/>
            </a:pPr>
            <a:r>
              <a:rPr lang="en-US" dirty="0"/>
              <a:t>True-false</a:t>
            </a:r>
          </a:p>
          <a:p>
            <a:pPr lvl="1">
              <a:defRPr/>
            </a:pPr>
            <a:r>
              <a:rPr lang="en-US" dirty="0"/>
              <a:t>Multiple choice</a:t>
            </a:r>
          </a:p>
          <a:p>
            <a:pPr lvl="1">
              <a:defRPr/>
            </a:pPr>
            <a:r>
              <a:rPr lang="en-US" dirty="0"/>
              <a:t>Essay</a:t>
            </a:r>
          </a:p>
          <a:p>
            <a:pPr>
              <a:defRPr/>
            </a:pPr>
            <a:endParaRPr lang="en-US" dirty="0"/>
          </a:p>
        </p:txBody>
      </p:sp>
      <p:graphicFrame>
        <p:nvGraphicFramePr>
          <p:cNvPr id="16388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712577"/>
              </p:ext>
            </p:extLst>
          </p:nvPr>
        </p:nvGraphicFramePr>
        <p:xfrm>
          <a:off x="4953000" y="3886200"/>
          <a:ext cx="3276600" cy="202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039548" imgH="642181" progId="MS_ClipArt_Gallery.2">
                  <p:embed/>
                </p:oleObj>
              </mc:Choice>
              <mc:Fallback>
                <p:oleObj name="Clip" r:id="rId2" imgW="1039548" imgH="642181" progId="MS_ClipArt_Gallery.2">
                  <p:embed/>
                  <p:pic>
                    <p:nvPicPr>
                      <p:cNvPr id="16388" name="Object 4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3886200"/>
                        <a:ext cx="3276600" cy="2020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41277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Predict Text Questions</a:t>
            </a:r>
          </a:p>
        </p:txBody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2662" y="2420888"/>
            <a:ext cx="7772400" cy="3159224"/>
          </a:xfrm>
        </p:spPr>
        <p:txBody>
          <a:bodyPr/>
          <a:lstStyle/>
          <a:p>
            <a:pPr>
              <a:defRPr/>
            </a:pPr>
            <a:r>
              <a:rPr lang="en-US" dirty="0"/>
              <a:t>Turn bold headings into questions.  </a:t>
            </a:r>
          </a:p>
          <a:p>
            <a:pPr>
              <a:defRPr/>
            </a:pPr>
            <a:r>
              <a:rPr lang="en-US" dirty="0"/>
              <a:t>Practice answering the questions.</a:t>
            </a:r>
          </a:p>
          <a:p>
            <a:pPr>
              <a:defRPr/>
            </a:pPr>
            <a:r>
              <a:rPr lang="en-US" dirty="0"/>
              <a:t>If you are in a study group, assign each member to come up with practice questions to share with the group.   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676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Use the first test as a guide on what to study on the next test.</a:t>
            </a:r>
          </a:p>
        </p:txBody>
      </p:sp>
      <p:pic>
        <p:nvPicPr>
          <p:cNvPr id="3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3429000"/>
            <a:ext cx="2426070" cy="196813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98072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Avoid Cramming!</a:t>
            </a:r>
          </a:p>
        </p:txBody>
      </p:sp>
      <p:pic>
        <p:nvPicPr>
          <p:cNvPr id="245762" name="Picture 2" descr="Photo shows a stressed student trying to do a lot of studying at the last minute. 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060848"/>
            <a:ext cx="5113240" cy="340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642586"/>
            <a:ext cx="7416800" cy="508000"/>
          </a:xfrm>
        </p:spPr>
        <p:txBody>
          <a:bodyPr/>
          <a:lstStyle/>
          <a:p>
            <a:r>
              <a:rPr lang="en-US" dirty="0"/>
              <a:t>When it comes to test taking, I have trouble with . . . .</a:t>
            </a:r>
            <a:br>
              <a:rPr lang="en-US" dirty="0"/>
            </a:br>
            <a:endParaRPr lang="en-US" dirty="0"/>
          </a:p>
        </p:txBody>
      </p:sp>
      <p:pic>
        <p:nvPicPr>
          <p:cNvPr id="245764" name="Picture 4" descr="Image result for image test anxiety">
            <a:extLst>
              <a:ext uri="{FF2B5EF4-FFF2-40B4-BE49-F238E27FC236}">
                <a16:creationId xmlns:a16="http://schemas.microsoft.com/office/drawing/2014/main" id="{F8EDF580-EEC9-4369-AF97-A810BEC79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152" y="2276872"/>
            <a:ext cx="6372200" cy="424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5717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9675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Disadvantages of Cramming</a:t>
            </a:r>
          </a:p>
        </p:txBody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9812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Test anxiety</a:t>
            </a:r>
          </a:p>
          <a:p>
            <a:pPr>
              <a:defRPr/>
            </a:pPr>
            <a:r>
              <a:rPr lang="en-US" dirty="0"/>
              <a:t>Poor use of mental ability</a:t>
            </a:r>
          </a:p>
          <a:p>
            <a:pPr>
              <a:defRPr/>
            </a:pPr>
            <a:r>
              <a:rPr lang="en-US" dirty="0"/>
              <a:t>Performance suffers</a:t>
            </a:r>
          </a:p>
          <a:p>
            <a:pPr>
              <a:defRPr/>
            </a:pPr>
            <a:r>
              <a:rPr lang="en-US" dirty="0"/>
              <a:t>You learn to dislike education</a:t>
            </a:r>
          </a:p>
          <a:p>
            <a:pPr>
              <a:defRPr/>
            </a:pPr>
            <a:r>
              <a:rPr lang="en-US" dirty="0"/>
              <a:t>It is not fun</a:t>
            </a:r>
          </a:p>
          <a:p>
            <a:pPr>
              <a:defRPr/>
            </a:pPr>
            <a:r>
              <a:rPr lang="en-US" dirty="0"/>
              <a:t>Within a week, you forget 75% of the material </a:t>
            </a:r>
          </a:p>
          <a:p>
            <a:pPr>
              <a:defRPr/>
            </a:pPr>
            <a:r>
              <a:rPr lang="en-US" dirty="0"/>
              <a:t>It requires much effort and results in little benefit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412776"/>
            <a:ext cx="7416800" cy="508000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Emergency Procedures</a:t>
            </a:r>
            <a:br>
              <a:rPr lang="en-US" dirty="0"/>
            </a:br>
            <a:r>
              <a:rPr lang="en-US" dirty="0"/>
              <a:t>Cramming</a:t>
            </a:r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2564904"/>
            <a:ext cx="7416800" cy="3960911"/>
          </a:xfrm>
        </p:spPr>
        <p:txBody>
          <a:bodyPr/>
          <a:lstStyle/>
          <a:p>
            <a:pPr>
              <a:defRPr/>
            </a:pPr>
            <a:r>
              <a:rPr lang="en-US" dirty="0"/>
              <a:t>Be selective.</a:t>
            </a:r>
          </a:p>
          <a:p>
            <a:pPr>
              <a:defRPr/>
            </a:pPr>
            <a:r>
              <a:rPr lang="en-US" dirty="0"/>
              <a:t>Review and recite lecture notes first.</a:t>
            </a:r>
          </a:p>
          <a:p>
            <a:pPr>
              <a:defRPr/>
            </a:pPr>
            <a:r>
              <a:rPr lang="en-US" dirty="0"/>
              <a:t>Skim and search each chapter.</a:t>
            </a:r>
          </a:p>
          <a:p>
            <a:pPr>
              <a:defRPr/>
            </a:pPr>
            <a:r>
              <a:rPr lang="en-US" dirty="0"/>
              <a:t>Prepare summary sheets with key points.</a:t>
            </a:r>
          </a:p>
          <a:p>
            <a:pPr>
              <a:defRPr/>
            </a:pPr>
            <a:r>
              <a:rPr lang="en-US" dirty="0"/>
              <a:t>Get enough rest.</a:t>
            </a:r>
          </a:p>
          <a:p>
            <a:pPr>
              <a:defRPr/>
            </a:pPr>
            <a:r>
              <a:rPr lang="en-US" dirty="0"/>
              <a:t>Hope for the best.</a:t>
            </a:r>
          </a:p>
          <a:p>
            <a:pPr>
              <a:defRPr/>
            </a:pPr>
            <a:r>
              <a:rPr lang="en-US" dirty="0"/>
              <a:t>Prepare in advance next time!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3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41277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The Magical Seven Emergency Procedure</a:t>
            </a:r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2564904"/>
            <a:ext cx="7416800" cy="3744887"/>
          </a:xfrm>
        </p:spPr>
        <p:txBody>
          <a:bodyPr/>
          <a:lstStyle/>
          <a:p>
            <a:pPr>
              <a:defRPr/>
            </a:pPr>
            <a:r>
              <a:rPr lang="en-US" dirty="0"/>
              <a:t>Start with 7 sheets of paper.</a:t>
            </a:r>
          </a:p>
          <a:p>
            <a:pPr>
              <a:defRPr/>
            </a:pPr>
            <a:r>
              <a:rPr lang="en-US" dirty="0"/>
              <a:t>Write a key concept likely to be on the test at the top of each sheet.</a:t>
            </a:r>
          </a:p>
          <a:p>
            <a:pPr>
              <a:defRPr/>
            </a:pPr>
            <a:r>
              <a:rPr lang="en-US" dirty="0"/>
              <a:t>Check your notes and text to write a definition, explanation or answer for each key topic.</a:t>
            </a:r>
          </a:p>
          <a:p>
            <a:pPr>
              <a:defRPr/>
            </a:pPr>
            <a:r>
              <a:rPr lang="en-US" dirty="0"/>
              <a:t>Review and recite from the 7 sheets. </a:t>
            </a:r>
          </a:p>
        </p:txBody>
      </p:sp>
      <p:pic>
        <p:nvPicPr>
          <p:cNvPr id="4" name="Picture 6">
            <a:hlinkClick r:id="rId2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289" y="4725144"/>
            <a:ext cx="1461098" cy="2036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980728"/>
            <a:ext cx="7772400" cy="1143000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Dealing With Test Anxiety</a:t>
            </a:r>
          </a:p>
        </p:txBody>
      </p:sp>
      <p:pic>
        <p:nvPicPr>
          <p:cNvPr id="3" name="Picture 2" descr="Photo shows and anxious student taking an exam. 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420888"/>
            <a:ext cx="5448064" cy="363204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34076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Some anxiety is a good thing.  It motivates you to study.</a:t>
            </a:r>
          </a:p>
        </p:txBody>
      </p:sp>
      <p:pic>
        <p:nvPicPr>
          <p:cNvPr id="3" name="Picture 2" descr="Photo shows a smiling student who is motivated to study for the exam. 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636910"/>
            <a:ext cx="5976664" cy="3984443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70080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>Grades just indicate how much or how well you studied for the test.</a:t>
            </a:r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32766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/>
              <a:t>Be Successful by:</a:t>
            </a:r>
          </a:p>
          <a:p>
            <a:pPr lvl="1">
              <a:defRPr/>
            </a:pPr>
            <a:r>
              <a:rPr lang="en-US"/>
              <a:t>Practicing relaxation techniques</a:t>
            </a:r>
          </a:p>
          <a:p>
            <a:pPr lvl="1">
              <a:defRPr/>
            </a:pPr>
            <a:r>
              <a:rPr lang="en-US"/>
              <a:t>Being well-prepared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90872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Relaxation Techniques</a:t>
            </a:r>
          </a:p>
        </p:txBody>
      </p:sp>
      <p:pic>
        <p:nvPicPr>
          <p:cNvPr id="246786" name="Picture 2" descr="Photo shows two people in beach chairs looking at the ocean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132856"/>
            <a:ext cx="6096000" cy="406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90872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Do Some Physical Exercise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772816"/>
            <a:ext cx="7416800" cy="4275038"/>
          </a:xfrm>
        </p:spPr>
        <p:txBody>
          <a:bodyPr/>
          <a:lstStyle/>
          <a:p>
            <a:pPr>
              <a:defRPr/>
            </a:pPr>
            <a:r>
              <a:rPr lang="en-US" dirty="0"/>
              <a:t>Exercise helps you to feel relaxed and energized</a:t>
            </a:r>
          </a:p>
        </p:txBody>
      </p:sp>
      <p:pic>
        <p:nvPicPr>
          <p:cNvPr id="247810" name="Picture 2" descr="Photo shows a family riding bicycles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811" y="3190354"/>
            <a:ext cx="4286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05273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Get a Good Night’s Sleep</a:t>
            </a:r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916832"/>
            <a:ext cx="7416800" cy="4536975"/>
          </a:xfrm>
        </p:spPr>
        <p:txBody>
          <a:bodyPr/>
          <a:lstStyle/>
          <a:p>
            <a:pPr>
              <a:defRPr/>
            </a:pPr>
            <a:r>
              <a:rPr lang="en-US" dirty="0"/>
              <a:t>Lack of sleep interferes with memory</a:t>
            </a:r>
          </a:p>
          <a:p>
            <a:pPr>
              <a:defRPr/>
            </a:pPr>
            <a:r>
              <a:rPr lang="en-US" dirty="0"/>
              <a:t>It may also make you tired and irritable</a:t>
            </a:r>
          </a:p>
        </p:txBody>
      </p:sp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212976"/>
            <a:ext cx="4419971" cy="2946647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921517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Take a Few Deep Breaths</a:t>
            </a:r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4814" y="1746250"/>
            <a:ext cx="7416800" cy="5111750"/>
          </a:xfrm>
        </p:spPr>
        <p:txBody>
          <a:bodyPr/>
          <a:lstStyle/>
          <a:p>
            <a:pPr>
              <a:defRPr/>
            </a:pPr>
            <a:r>
              <a:rPr lang="en-US" dirty="0"/>
              <a:t>Focus on your breathing to get your mind off the test.</a:t>
            </a:r>
          </a:p>
        </p:txBody>
      </p:sp>
      <p:sp>
        <p:nvSpPr>
          <p:cNvPr id="29701" name="Rectangl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016" y="4608512"/>
            <a:ext cx="14478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endParaRPr lang="en-US" altLang="en-US">
              <a:solidFill>
                <a:schemeClr val="bg1"/>
              </a:solidFill>
            </a:endParaRPr>
          </a:p>
        </p:txBody>
      </p:sp>
      <p:pic>
        <p:nvPicPr>
          <p:cNvPr id="248834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972" y="2996952"/>
            <a:ext cx="5214484" cy="347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41277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>Strategies for Test Preparation</a:t>
            </a:r>
            <a:endParaRPr lang="en-US" dirty="0"/>
          </a:p>
        </p:txBody>
      </p:sp>
      <p:graphicFrame>
        <p:nvGraphicFramePr>
          <p:cNvPr id="4099" name="Object 3" descr="Graphic shows and exam with an A+ grade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1583294"/>
              </p:ext>
            </p:extLst>
          </p:nvPr>
        </p:nvGraphicFramePr>
        <p:xfrm>
          <a:off x="2195736" y="2348880"/>
          <a:ext cx="3844925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566367" imgH="1768450" progId="MS_ClipArt_Gallery.2">
                  <p:embed/>
                </p:oleObj>
              </mc:Choice>
              <mc:Fallback>
                <p:oleObj name="Clip" r:id="rId2" imgW="1566367" imgH="1768450" progId="MS_ClipArt_Gallery.2">
                  <p:embed/>
                  <p:pic>
                    <p:nvPicPr>
                      <p:cNvPr id="4099" name="Object 3" descr="Graphic shows and exam with an A+ grade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736" y="2348880"/>
                        <a:ext cx="3844925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98072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Visualize Your Success</a:t>
            </a:r>
          </a:p>
        </p:txBody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701217"/>
            <a:ext cx="7416800" cy="5111750"/>
          </a:xfrm>
        </p:spPr>
        <p:txBody>
          <a:bodyPr/>
          <a:lstStyle/>
          <a:p>
            <a:pPr>
              <a:defRPr/>
            </a:pPr>
            <a:r>
              <a:rPr lang="en-US" dirty="0"/>
              <a:t>While studying, picture yourself in the classroom doing well on the test</a:t>
            </a:r>
          </a:p>
        </p:txBody>
      </p:sp>
      <p:pic>
        <p:nvPicPr>
          <p:cNvPr id="204822" name="Picture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212976"/>
            <a:ext cx="3776324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34076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Admit to Yourself that You are Anxious</a:t>
            </a: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2780928"/>
            <a:ext cx="7772400" cy="3290664"/>
          </a:xfrm>
        </p:spPr>
        <p:txBody>
          <a:bodyPr/>
          <a:lstStyle/>
          <a:p>
            <a:pPr>
              <a:defRPr/>
            </a:pPr>
            <a:r>
              <a:rPr lang="en-US" dirty="0"/>
              <a:t>You can’t fight it.</a:t>
            </a:r>
          </a:p>
          <a:p>
            <a:pPr>
              <a:defRPr/>
            </a:pPr>
            <a:r>
              <a:rPr lang="en-US" dirty="0"/>
              <a:t>You can’t deny it either.</a:t>
            </a:r>
          </a:p>
        </p:txBody>
      </p:sp>
      <p:pic>
        <p:nvPicPr>
          <p:cNvPr id="5" name="Picture 4" descr="Photo shows a frustrated student who is anxious about taking an exam.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4037068"/>
            <a:ext cx="4169668" cy="254813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126876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Acknowledge your anxiety. Then focus on the test.</a:t>
            </a:r>
          </a:p>
        </p:txBody>
      </p:sp>
      <p:pic>
        <p:nvPicPr>
          <p:cNvPr id="2" name="Picture 1" descr="Photo shows a student focusing on the test. 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636912"/>
            <a:ext cx="5868144" cy="3912096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Do the Easy Questions First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2098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/>
              <a:t>This will help you relax</a:t>
            </a:r>
          </a:p>
          <a:p>
            <a:pPr>
              <a:defRPr/>
            </a:pPr>
            <a:r>
              <a:rPr lang="en-US"/>
              <a:t>When you are relaxed, your brain works better.</a:t>
            </a:r>
          </a:p>
          <a:p>
            <a:pPr>
              <a:defRPr/>
            </a:pPr>
            <a:r>
              <a:rPr lang="en-US"/>
              <a:t>You may find the answers on the test or something that triggers your memory so that you can answer the question.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98072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Yell “Stop”</a:t>
            </a:r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772816"/>
            <a:ext cx="7416800" cy="4392959"/>
          </a:xfrm>
        </p:spPr>
        <p:txBody>
          <a:bodyPr/>
          <a:lstStyle/>
          <a:p>
            <a:pPr>
              <a:defRPr/>
            </a:pPr>
            <a:r>
              <a:rPr lang="en-US" dirty="0"/>
              <a:t>Interrupt your train of thought so you can get back to the test rather than focusing on your anxiety.</a:t>
            </a:r>
          </a:p>
        </p:txBody>
      </p:sp>
      <p:graphicFrame>
        <p:nvGraphicFramePr>
          <p:cNvPr id="34820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208013"/>
              </p:ext>
            </p:extLst>
          </p:nvPr>
        </p:nvGraphicFramePr>
        <p:xfrm>
          <a:off x="5868144" y="3140968"/>
          <a:ext cx="2505075" cy="323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622079" imgH="2095877" progId="MS_ClipArt_Gallery.2">
                  <p:embed/>
                </p:oleObj>
              </mc:Choice>
              <mc:Fallback>
                <p:oleObj name="Clip" r:id="rId2" imgW="1622079" imgH="2095877" progId="MS_ClipArt_Gallery.2">
                  <p:embed/>
                  <p:pic>
                    <p:nvPicPr>
                      <p:cNvPr id="34820" name="Object 4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8144" y="3140968"/>
                        <a:ext cx="2505075" cy="323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Daydream</a:t>
            </a:r>
          </a:p>
        </p:txBody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3622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Daydreaming may </a:t>
            </a:r>
            <a:br>
              <a:rPr lang="en-US" dirty="0"/>
            </a:br>
            <a:r>
              <a:rPr lang="en-US" dirty="0"/>
              <a:t>help you to relax and </a:t>
            </a:r>
            <a:br>
              <a:rPr lang="en-US" dirty="0"/>
            </a:br>
            <a:r>
              <a:rPr lang="en-US" dirty="0"/>
              <a:t>come back to the test </a:t>
            </a:r>
            <a:br>
              <a:rPr lang="en-US" dirty="0"/>
            </a:br>
            <a:r>
              <a:rPr lang="en-US" dirty="0"/>
              <a:t>with a fresh attitude.</a:t>
            </a:r>
          </a:p>
        </p:txBody>
      </p:sp>
      <p:pic>
        <p:nvPicPr>
          <p:cNvPr id="5" name="Picture 4" descr="Image result for daydre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878" y="3501008"/>
            <a:ext cx="3324934" cy="290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48478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Practice Perspective</a:t>
            </a:r>
          </a:p>
        </p:txBody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2420888"/>
            <a:ext cx="7416800" cy="3600871"/>
          </a:xfrm>
        </p:spPr>
        <p:txBody>
          <a:bodyPr/>
          <a:lstStyle/>
          <a:p>
            <a:pPr>
              <a:defRPr/>
            </a:pPr>
            <a:r>
              <a:rPr lang="en-US" dirty="0"/>
              <a:t>It is just a grade.</a:t>
            </a:r>
          </a:p>
          <a:p>
            <a:pPr>
              <a:defRPr/>
            </a:pPr>
            <a:r>
              <a:rPr lang="en-US" dirty="0"/>
              <a:t>It is not the end of the world.</a:t>
            </a:r>
          </a:p>
          <a:p>
            <a:pPr>
              <a:defRPr/>
            </a:pPr>
            <a:r>
              <a:rPr lang="en-US" dirty="0"/>
              <a:t>It does not define who you are.  </a:t>
            </a:r>
          </a:p>
          <a:p>
            <a:pPr>
              <a:defRPr/>
            </a:pPr>
            <a:r>
              <a:rPr lang="en-US" dirty="0"/>
              <a:t>Think about how you can improve your performance next time. 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12474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/>
              <a:t>Think Positively</a:t>
            </a:r>
          </a:p>
        </p:txBody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2204864"/>
            <a:ext cx="7416800" cy="4176935"/>
          </a:xfrm>
        </p:spPr>
        <p:txBody>
          <a:bodyPr/>
          <a:lstStyle/>
          <a:p>
            <a:pPr>
              <a:defRPr/>
            </a:pPr>
            <a:r>
              <a:rPr lang="en-US" dirty="0"/>
              <a:t>You may have a picture of failure in your mind as a result of past experience.</a:t>
            </a:r>
          </a:p>
          <a:p>
            <a:pPr>
              <a:defRPr/>
            </a:pPr>
            <a:r>
              <a:rPr lang="en-US" dirty="0"/>
              <a:t>Notice your mental pictures about the subject you are studying.</a:t>
            </a:r>
          </a:p>
          <a:p>
            <a:pPr>
              <a:defRPr/>
            </a:pPr>
            <a:r>
              <a:rPr lang="en-US" dirty="0"/>
              <a:t>Make a new mental picture of success if necessary.  </a:t>
            </a:r>
          </a:p>
          <a:p>
            <a:pPr>
              <a:defRPr/>
            </a:pPr>
            <a:r>
              <a:rPr lang="en-US" dirty="0"/>
              <a:t>The future can be different.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19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Does anyone have math anxiety?</a:t>
            </a:r>
          </a:p>
        </p:txBody>
      </p:sp>
      <p:pic>
        <p:nvPicPr>
          <p:cNvPr id="2" name="Picture 1" descr="Photo shows a student who is anxious about math. 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247503"/>
            <a:ext cx="6588733" cy="4392488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916533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Start at the Beginning</a:t>
            </a:r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8042" y="1700808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Start at your skill level.</a:t>
            </a:r>
          </a:p>
          <a:p>
            <a:pPr>
              <a:defRPr/>
            </a:pPr>
            <a:r>
              <a:rPr lang="en-US" dirty="0"/>
              <a:t>You may need to review if you have been out of school for awhile.</a:t>
            </a:r>
          </a:p>
        </p:txBody>
      </p:sp>
      <p:pic>
        <p:nvPicPr>
          <p:cNvPr id="5" name="Picture 4" descr="Photo shows a teacher doing a math problem step-by-step from the beginning.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72" y="3561308"/>
            <a:ext cx="2600325" cy="1762125"/>
          </a:xfrm>
          <a:prstGeom prst="rect">
            <a:avLst/>
          </a:prstGeom>
        </p:spPr>
      </p:pic>
      <p:pic>
        <p:nvPicPr>
          <p:cNvPr id="6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002" y="3561308"/>
            <a:ext cx="2647950" cy="1724025"/>
          </a:xfrm>
          <a:prstGeom prst="rect">
            <a:avLst/>
          </a:prstGeom>
        </p:spPr>
      </p:pic>
      <p:pic>
        <p:nvPicPr>
          <p:cNvPr id="7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6457" y="3542258"/>
            <a:ext cx="2619375" cy="17430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412776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What doesn’t work in preparing for tests?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2636912"/>
            <a:ext cx="7772400" cy="3218656"/>
          </a:xfrm>
        </p:spPr>
        <p:txBody>
          <a:bodyPr/>
          <a:lstStyle/>
          <a:p>
            <a:pPr>
              <a:defRPr/>
            </a:pPr>
            <a:r>
              <a:rPr lang="en-US" dirty="0"/>
              <a:t>What has not worked well in the past?</a:t>
            </a:r>
          </a:p>
          <a:p>
            <a:pPr>
              <a:defRPr/>
            </a:pPr>
            <a:r>
              <a:rPr lang="en-US" dirty="0"/>
              <a:t>Think about it.</a:t>
            </a:r>
          </a:p>
          <a:p>
            <a:pPr>
              <a:defRPr/>
            </a:pPr>
            <a:r>
              <a:rPr lang="en-US" dirty="0"/>
              <a:t>Share your ideas with the person next to you.</a:t>
            </a:r>
          </a:p>
          <a:p>
            <a:pPr>
              <a:defRPr/>
            </a:pPr>
            <a:r>
              <a:rPr lang="en-US" dirty="0"/>
              <a:t>Share with the class some of these ideas.  </a:t>
            </a:r>
          </a:p>
        </p:txBody>
      </p:sp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4725144"/>
            <a:ext cx="2988890" cy="1992593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12474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Don’t Delay Taking Math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916832"/>
            <a:ext cx="7416800" cy="3672879"/>
          </a:xfrm>
        </p:spPr>
        <p:txBody>
          <a:bodyPr/>
          <a:lstStyle/>
          <a:p>
            <a:pPr>
              <a:defRPr/>
            </a:pPr>
            <a:r>
              <a:rPr lang="en-US" dirty="0"/>
              <a:t>You need math to graduate.</a:t>
            </a:r>
          </a:p>
          <a:p>
            <a:pPr>
              <a:defRPr/>
            </a:pPr>
            <a:r>
              <a:rPr lang="en-US" dirty="0"/>
              <a:t>You need math to transfer.</a:t>
            </a:r>
          </a:p>
          <a:p>
            <a:pPr>
              <a:defRPr/>
            </a:pPr>
            <a:r>
              <a:rPr lang="en-US" dirty="0"/>
              <a:t>You may need several math courses.</a:t>
            </a:r>
          </a:p>
          <a:p>
            <a:pPr>
              <a:defRPr/>
            </a:pPr>
            <a:r>
              <a:rPr lang="en-US" dirty="0"/>
              <a:t>Many good paying jobs require math.</a:t>
            </a:r>
          </a:p>
        </p:txBody>
      </p:sp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103" y="4832739"/>
            <a:ext cx="4761586" cy="1662565"/>
          </a:xfrm>
          <a:prstGeom prst="rect">
            <a:avLst/>
          </a:prstGeom>
        </p:spPr>
      </p:pic>
      <p:sp>
        <p:nvSpPr>
          <p:cNvPr id="2" name="TextBox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71600" y="4832739"/>
            <a:ext cx="1656184" cy="18393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2348880"/>
            <a:ext cx="432048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Think Positively About Your Ability to Succeed in Math</a:t>
            </a:r>
          </a:p>
        </p:txBody>
      </p:sp>
      <p:pic>
        <p:nvPicPr>
          <p:cNvPr id="5" name="Picture 4" descr="Math is fu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6" y="5193507"/>
            <a:ext cx="1664493" cy="1664493"/>
          </a:xfrm>
          <a:prstGeom prst="rect">
            <a:avLst/>
          </a:prstGeom>
        </p:spPr>
      </p:pic>
      <p:pic>
        <p:nvPicPr>
          <p:cNvPr id="248834" name="Picture 2" descr="Image result for image studying math">
            <a:extLst>
              <a:ext uri="{FF2B5EF4-FFF2-40B4-BE49-F238E27FC236}">
                <a16:creationId xmlns:a16="http://schemas.microsoft.com/office/drawing/2014/main" id="{4825791A-F835-4382-B933-87710349E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997" y="1028700"/>
            <a:ext cx="388620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Get Help Early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Get tutoring if you get stuck.  </a:t>
            </a:r>
          </a:p>
          <a:p>
            <a:pPr>
              <a:defRPr/>
            </a:pPr>
            <a:r>
              <a:rPr lang="en-US"/>
              <a:t>Don’t wait!</a:t>
            </a:r>
          </a:p>
        </p:txBody>
      </p:sp>
      <p:pic>
        <p:nvPicPr>
          <p:cNvPr id="249858" name="Picture 2" descr="Image result for image math tutoring">
            <a:extLst>
              <a:ext uri="{FF2B5EF4-FFF2-40B4-BE49-F238E27FC236}">
                <a16:creationId xmlns:a16="http://schemas.microsoft.com/office/drawing/2014/main" id="{6E5F947F-8C58-486F-9B43-DCC3EA3BB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058" y="2708920"/>
            <a:ext cx="6228184" cy="352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268760"/>
            <a:ext cx="7416800" cy="508000"/>
          </a:xfrm>
        </p:spPr>
        <p:txBody>
          <a:bodyPr/>
          <a:lstStyle/>
          <a:p>
            <a:r>
              <a:rPr lang="en-US" dirty="0"/>
              <a:t>Put in the Required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2420888"/>
            <a:ext cx="7416800" cy="216071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Remember that you will need about 10 hours a week to study math to be successful. </a:t>
            </a:r>
          </a:p>
          <a:p>
            <a:pPr marL="0" indent="0">
              <a:buNone/>
            </a:pPr>
            <a:r>
              <a:rPr lang="en-US" dirty="0"/>
              <a:t>Being well-prepared reduces anxiety.   </a:t>
            </a:r>
          </a:p>
        </p:txBody>
      </p:sp>
    </p:spTree>
    <p:extLst>
      <p:ext uri="{BB962C8B-B14F-4D97-AF65-F5344CB8AC3E}">
        <p14:creationId xmlns:p14="http://schemas.microsoft.com/office/powerpoint/2010/main" val="32561575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83671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Don’t Miss Math Classes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516683"/>
            <a:ext cx="7416800" cy="5111750"/>
          </a:xfrm>
        </p:spPr>
        <p:txBody>
          <a:bodyPr/>
          <a:lstStyle/>
          <a:p>
            <a:pPr>
              <a:defRPr/>
            </a:pPr>
            <a:r>
              <a:rPr lang="en-US" dirty="0"/>
              <a:t>It is difficult or impossible to catch up if you miss your math classes.</a:t>
            </a:r>
          </a:p>
        </p:txBody>
      </p:sp>
      <p:pic>
        <p:nvPicPr>
          <p:cNvPr id="214040" name="Picture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50" y="3216900"/>
            <a:ext cx="6707138" cy="341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12474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Do Your Homework Regularly</a:t>
            </a:r>
          </a:p>
        </p:txBody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764184"/>
            <a:ext cx="7416800" cy="5111750"/>
          </a:xfrm>
        </p:spPr>
        <p:txBody>
          <a:bodyPr/>
          <a:lstStyle/>
          <a:p>
            <a:pPr>
              <a:defRPr/>
            </a:pPr>
            <a:r>
              <a:rPr lang="en-US" dirty="0"/>
              <a:t>Practice until you feel confident.</a:t>
            </a:r>
          </a:p>
          <a:p>
            <a:pPr>
              <a:defRPr/>
            </a:pPr>
            <a:r>
              <a:rPr lang="en-US" dirty="0"/>
              <a:t>You cannot cram for a math test.</a:t>
            </a:r>
          </a:p>
        </p:txBody>
      </p:sp>
      <p:pic>
        <p:nvPicPr>
          <p:cNvPr id="215064" name="Picture 24" descr="Photo shows a student doing homework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856" y="3140968"/>
            <a:ext cx="3326160" cy="332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860623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Use a Study Group</a:t>
            </a:r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657003"/>
            <a:ext cx="7416800" cy="3672879"/>
          </a:xfrm>
        </p:spPr>
        <p:txBody>
          <a:bodyPr/>
          <a:lstStyle/>
          <a:p>
            <a:pPr>
              <a:defRPr/>
            </a:pPr>
            <a:r>
              <a:rPr lang="en-US" dirty="0"/>
              <a:t>Other students can help you to understand. </a:t>
            </a:r>
          </a:p>
          <a:p>
            <a:pPr>
              <a:defRPr/>
            </a:pPr>
            <a:r>
              <a:rPr lang="en-US" dirty="0"/>
              <a:t>You can help others and increase your skill.</a:t>
            </a:r>
          </a:p>
          <a:p>
            <a:pPr>
              <a:defRPr/>
            </a:pPr>
            <a:r>
              <a:rPr lang="en-US" dirty="0"/>
              <a:t>The study group can become a support group as well. </a:t>
            </a:r>
          </a:p>
        </p:txBody>
      </p:sp>
      <p:pic>
        <p:nvPicPr>
          <p:cNvPr id="249858" name="Picture 2" descr="This is a photo of a study group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465" y="3743821"/>
            <a:ext cx="4679535" cy="311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9675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Math Success Formula</a:t>
            </a:r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533400" y="2209800"/>
            <a:ext cx="2368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Hard Work</a:t>
            </a:r>
            <a:endParaRPr lang="en-US" altLang="en-US"/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4343400" y="2209800"/>
            <a:ext cx="2470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Experience</a:t>
            </a:r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533400" y="3505200"/>
            <a:ext cx="2495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Confidence</a:t>
            </a:r>
            <a:endParaRPr lang="en-US" altLang="en-US"/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4267200" y="3429000"/>
            <a:ext cx="2546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Satisfaction</a:t>
            </a:r>
            <a:endParaRPr lang="en-US" altLang="en-US"/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685800" y="4648200"/>
            <a:ext cx="460895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4400" dirty="0">
                <a:solidFill>
                  <a:schemeClr val="accent1"/>
                </a:solidFill>
                <a:latin typeface="Arial" charset="0"/>
              </a:rPr>
              <a:t>Success in Math</a:t>
            </a:r>
            <a:endParaRPr lang="en-US" altLang="en-US" dirty="0">
              <a:solidFill>
                <a:schemeClr val="accent1"/>
              </a:solidFill>
            </a:endParaRPr>
          </a:p>
        </p:txBody>
      </p:sp>
      <p:graphicFrame>
        <p:nvGraphicFramePr>
          <p:cNvPr id="47112" name="Object 8" descr="The Math Success Formula includes hard work which leads to experience which leads to confidence which leads to satisfaction and success in math. 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9701424"/>
              </p:ext>
            </p:extLst>
          </p:nvPr>
        </p:nvGraphicFramePr>
        <p:xfrm>
          <a:off x="2971800" y="2209800"/>
          <a:ext cx="800100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831818" imgH="1754863" progId="MS_ClipArt_Gallery.2">
                  <p:embed/>
                </p:oleObj>
              </mc:Choice>
              <mc:Fallback>
                <p:oleObj name="Clip" r:id="rId2" imgW="1831818" imgH="1754863" progId="MS_ClipArt_Gallery.2">
                  <p:embed/>
                  <p:pic>
                    <p:nvPicPr>
                      <p:cNvPr id="47112" name="Object 8" descr="The Math Success Formula includes hard work which leads to experience which leads to confidence which leads to satisfaction and success in math. 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2209800"/>
                        <a:ext cx="800100" cy="766763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3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0477181"/>
              </p:ext>
            </p:extLst>
          </p:nvPr>
        </p:nvGraphicFramePr>
        <p:xfrm>
          <a:off x="7162800" y="2133600"/>
          <a:ext cx="800100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1831818" imgH="1754863" progId="MS_ClipArt_Gallery.2">
                  <p:embed/>
                </p:oleObj>
              </mc:Choice>
              <mc:Fallback>
                <p:oleObj name="Clip" r:id="rId4" imgW="1831818" imgH="1754863" progId="MS_ClipArt_Gallery.2">
                  <p:embed/>
                  <p:pic>
                    <p:nvPicPr>
                      <p:cNvPr id="47113" name="Object 9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2133600"/>
                        <a:ext cx="800100" cy="766763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4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9433759"/>
              </p:ext>
            </p:extLst>
          </p:nvPr>
        </p:nvGraphicFramePr>
        <p:xfrm>
          <a:off x="3200400" y="3429000"/>
          <a:ext cx="800100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1831818" imgH="1754863" progId="MS_ClipArt_Gallery.2">
                  <p:embed/>
                </p:oleObj>
              </mc:Choice>
              <mc:Fallback>
                <p:oleObj name="Clip" r:id="rId5" imgW="1831818" imgH="1754863" progId="MS_ClipArt_Gallery.2">
                  <p:embed/>
                  <p:pic>
                    <p:nvPicPr>
                      <p:cNvPr id="47114" name="Object 10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3429000"/>
                        <a:ext cx="800100" cy="766763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5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2015554"/>
              </p:ext>
            </p:extLst>
          </p:nvPr>
        </p:nvGraphicFramePr>
        <p:xfrm>
          <a:off x="7086600" y="3505200"/>
          <a:ext cx="800100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1831818" imgH="1754863" progId="MS_ClipArt_Gallery.2">
                  <p:embed/>
                </p:oleObj>
              </mc:Choice>
              <mc:Fallback>
                <p:oleObj name="Clip" r:id="rId6" imgW="1831818" imgH="1754863" progId="MS_ClipArt_Gallery.2">
                  <p:embed/>
                  <p:pic>
                    <p:nvPicPr>
                      <p:cNvPr id="47115" name="Object 11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00" y="3505200"/>
                        <a:ext cx="800100" cy="766763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980728"/>
            <a:ext cx="7772400" cy="1143000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 Rules for Success on Any Exam</a:t>
            </a:r>
          </a:p>
        </p:txBody>
      </p:sp>
      <p:graphicFrame>
        <p:nvGraphicFramePr>
          <p:cNvPr id="48131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0198558"/>
              </p:ext>
            </p:extLst>
          </p:nvPr>
        </p:nvGraphicFramePr>
        <p:xfrm>
          <a:off x="2209800" y="2209800"/>
          <a:ext cx="3873500" cy="403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753819" imgH="1826971" progId="MS_ClipArt_Gallery.2">
                  <p:embed/>
                </p:oleObj>
              </mc:Choice>
              <mc:Fallback>
                <p:oleObj name="Clip" r:id="rId2" imgW="1753819" imgH="1826971" progId="MS_ClipArt_Gallery.2">
                  <p:embed/>
                  <p:pic>
                    <p:nvPicPr>
                      <p:cNvPr id="48131" name="Object 3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2209800"/>
                        <a:ext cx="3873500" cy="403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9675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Wake Up On Time or Early</a:t>
            </a:r>
          </a:p>
        </p:txBody>
      </p:sp>
      <p:pic>
        <p:nvPicPr>
          <p:cNvPr id="4" name="Picture 2" descr="http://ii.worldmarket.com/fcgi-bin/iipsrv.fcgi?FIF=/images/worldmarket/source/23705_XXX_v1.tif&amp;wid=2000&amp;cvt=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204864"/>
            <a:ext cx="3093515" cy="309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1484784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Preparation for exams begins the first day of class.</a:t>
            </a:r>
          </a:p>
        </p:txBody>
      </p:sp>
      <p:graphicFrame>
        <p:nvGraphicFramePr>
          <p:cNvPr id="6147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0984765"/>
              </p:ext>
            </p:extLst>
          </p:nvPr>
        </p:nvGraphicFramePr>
        <p:xfrm>
          <a:off x="2267744" y="2996952"/>
          <a:ext cx="3195687" cy="31820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3482566" imgH="3468986" progId="MS_ClipArt_Gallery.2">
                  <p:embed/>
                </p:oleObj>
              </mc:Choice>
              <mc:Fallback>
                <p:oleObj name="Clip" r:id="rId2" imgW="3482566" imgH="3468986" progId="MS_ClipArt_Gallery.2">
                  <p:embed/>
                  <p:pic>
                    <p:nvPicPr>
                      <p:cNvPr id="6147" name="Object 3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744" y="2996952"/>
                        <a:ext cx="3195687" cy="31820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556792"/>
            <a:ext cx="7416800" cy="508000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Eat a Light, Nutritious Breakfast</a:t>
            </a:r>
          </a:p>
        </p:txBody>
      </p:sp>
      <p:pic>
        <p:nvPicPr>
          <p:cNvPr id="6" name="Picture 5" descr="Photo of a bowl of cereal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502" y="2463913"/>
            <a:ext cx="2971800" cy="2197538"/>
          </a:xfrm>
          <a:prstGeom prst="rect">
            <a:avLst/>
          </a:prstGeom>
        </p:spPr>
      </p:pic>
      <p:pic>
        <p:nvPicPr>
          <p:cNvPr id="7" name="Picture 6" descr="Photo of a variety of fruit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2096" y="2863356"/>
            <a:ext cx="2562225" cy="1781175"/>
          </a:xfrm>
          <a:prstGeom prst="rect">
            <a:avLst/>
          </a:prstGeom>
        </p:spPr>
      </p:pic>
      <p:pic>
        <p:nvPicPr>
          <p:cNvPr id="8" name="Picture 7" descr="Photo of a bowl of yogurt with frui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2" y="2814962"/>
            <a:ext cx="2533650" cy="1800225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9675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Bring the Proper Materials</a:t>
            </a:r>
          </a:p>
        </p:txBody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2276872"/>
            <a:ext cx="7416800" cy="3960911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Scantrons</a:t>
            </a:r>
            <a:endParaRPr lang="en-US" dirty="0"/>
          </a:p>
          <a:p>
            <a:pPr>
              <a:defRPr/>
            </a:pPr>
            <a:r>
              <a:rPr lang="en-US" dirty="0"/>
              <a:t>Pencil, pen</a:t>
            </a:r>
          </a:p>
          <a:p>
            <a:pPr>
              <a:defRPr/>
            </a:pPr>
            <a:r>
              <a:rPr lang="en-US" dirty="0"/>
              <a:t>Paper</a:t>
            </a:r>
          </a:p>
          <a:p>
            <a:pPr>
              <a:defRPr/>
            </a:pPr>
            <a:r>
              <a:rPr lang="en-US" dirty="0"/>
              <a:t>Calculator</a:t>
            </a:r>
          </a:p>
        </p:txBody>
      </p:sp>
      <p:pic>
        <p:nvPicPr>
          <p:cNvPr id="5" name="Picture 16" descr="pencils, pens, and mark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952" y="1712764"/>
            <a:ext cx="2819400" cy="231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Planne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4797152"/>
            <a:ext cx="2098918" cy="1749098"/>
          </a:xfrm>
          <a:prstGeom prst="rect">
            <a:avLst/>
          </a:prstGeom>
        </p:spPr>
      </p:pic>
      <p:pic>
        <p:nvPicPr>
          <p:cNvPr id="7" name="Picture 6" descr="Scantron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2979" y="4257327"/>
            <a:ext cx="2143125" cy="2143125"/>
          </a:xfrm>
          <a:prstGeom prst="rect">
            <a:avLst/>
          </a:prstGeom>
        </p:spPr>
      </p:pic>
      <p:pic>
        <p:nvPicPr>
          <p:cNvPr id="8" name="Picture 7" descr="Calculator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8686" y="4204568"/>
            <a:ext cx="2162175" cy="211455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Arrive Early</a:t>
            </a:r>
          </a:p>
        </p:txBody>
      </p:sp>
      <p:pic>
        <p:nvPicPr>
          <p:cNvPr id="4" name="Picture 3" descr="Photo of an alarm cloc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2348880"/>
            <a:ext cx="5048250" cy="337185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96652" y="119675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/>
              <a:t>Think Positively About the Exam</a:t>
            </a:r>
          </a:p>
        </p:txBody>
      </p:sp>
      <p:pic>
        <p:nvPicPr>
          <p:cNvPr id="53251" name="Picture 3" descr="BD07236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233" y="2132856"/>
            <a:ext cx="2941638" cy="433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Read the Directions</a:t>
            </a:r>
          </a:p>
        </p:txBody>
      </p:sp>
      <p:graphicFrame>
        <p:nvGraphicFramePr>
          <p:cNvPr id="54275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1140205"/>
              </p:ext>
            </p:extLst>
          </p:nvPr>
        </p:nvGraphicFramePr>
        <p:xfrm>
          <a:off x="1981200" y="1752600"/>
          <a:ext cx="4313238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595628" imgH="1607515" progId="MS_ClipArt_Gallery.2">
                  <p:embed/>
                </p:oleObj>
              </mc:Choice>
              <mc:Fallback>
                <p:oleObj name="Clip" r:id="rId2" imgW="1595628" imgH="1607515" progId="MS_ClipArt_Gallery.2">
                  <p:embed/>
                  <p:pic>
                    <p:nvPicPr>
                      <p:cNvPr id="54275" name="Object 3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1752600"/>
                        <a:ext cx="4313238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34076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Survey the Test Before You Start</a:t>
            </a:r>
          </a:p>
        </p:txBody>
      </p:sp>
      <p:pic>
        <p:nvPicPr>
          <p:cNvPr id="4" name="Picture 3" descr="Photo of a student looking over the test before beginning.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968" y="2132856"/>
            <a:ext cx="6248400" cy="41656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2474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Plan Your Time</a:t>
            </a:r>
          </a:p>
        </p:txBody>
      </p:sp>
      <p:graphicFrame>
        <p:nvGraphicFramePr>
          <p:cNvPr id="5632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231606"/>
              </p:ext>
            </p:extLst>
          </p:nvPr>
        </p:nvGraphicFramePr>
        <p:xfrm>
          <a:off x="2855402" y="2348880"/>
          <a:ext cx="3747357" cy="3649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754734" imgH="1709014" progId="MS_ClipArt_Gallery.2">
                  <p:embed/>
                </p:oleObj>
              </mc:Choice>
              <mc:Fallback>
                <p:oleObj name="Clip" r:id="rId2" imgW="1754734" imgH="1709014" progId="MS_ClipArt_Gallery.2">
                  <p:embed/>
                  <p:pic>
                    <p:nvPicPr>
                      <p:cNvPr id="56323" name="Object 3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5402" y="2348880"/>
                        <a:ext cx="3747357" cy="3649415"/>
                      </a:xfrm>
                      <a:prstGeom prst="rect">
                        <a:avLst/>
                      </a:prstGeom>
                      <a:solidFill>
                        <a:srgbClr val="FFCCFF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340768"/>
            <a:ext cx="7416800" cy="508000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Make Your Test Neat and Legible</a:t>
            </a:r>
          </a:p>
        </p:txBody>
      </p:sp>
      <p:pic>
        <p:nvPicPr>
          <p:cNvPr id="57347" name="Picture 3" descr="BD06937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564904"/>
            <a:ext cx="3643313" cy="338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86916" y="925066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Answer the Easy Questions First</a:t>
            </a:r>
          </a:p>
        </p:txBody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983482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This helps you to relax.</a:t>
            </a:r>
          </a:p>
          <a:p>
            <a:pPr>
              <a:defRPr/>
            </a:pPr>
            <a:r>
              <a:rPr lang="en-US" dirty="0"/>
              <a:t>It builds your self-confidence too. </a:t>
            </a:r>
          </a:p>
        </p:txBody>
      </p:sp>
      <p:graphicFrame>
        <p:nvGraphicFramePr>
          <p:cNvPr id="58372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2280729"/>
              </p:ext>
            </p:extLst>
          </p:nvPr>
        </p:nvGraphicFramePr>
        <p:xfrm>
          <a:off x="5295850" y="3861048"/>
          <a:ext cx="3412754" cy="329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2861158" imgH="2709367" progId="MS_ClipArt_Gallery.2">
                  <p:embed/>
                </p:oleObj>
              </mc:Choice>
              <mc:Fallback>
                <p:oleObj name="Clip" r:id="rId2" imgW="2861158" imgH="2709367" progId="MS_ClipArt_Gallery.2">
                  <p:embed/>
                  <p:pic>
                    <p:nvPicPr>
                      <p:cNvPr id="58372" name="Object 4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5850" y="3861048"/>
                        <a:ext cx="3412754" cy="329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55679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Be Careful Not to Give Any </a:t>
            </a:r>
            <a:br>
              <a:rPr lang="en-US" dirty="0"/>
            </a:br>
            <a:r>
              <a:rPr lang="en-US" dirty="0"/>
              <a:t>Impression You are Cheating</a:t>
            </a:r>
          </a:p>
        </p:txBody>
      </p:sp>
      <p:pic>
        <p:nvPicPr>
          <p:cNvPr id="224283" name="Picture 27" descr="Photo of a student cheating by looking at another student's work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993" y="2996952"/>
            <a:ext cx="2411918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484784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Preparation for exams begins the first day of class.</a:t>
            </a:r>
          </a:p>
        </p:txBody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3212976"/>
            <a:ext cx="7772400" cy="2574776"/>
          </a:xfrm>
        </p:spPr>
        <p:txBody>
          <a:bodyPr/>
          <a:lstStyle/>
          <a:p>
            <a:pPr>
              <a:defRPr/>
            </a:pPr>
            <a:r>
              <a:rPr lang="en-US" dirty="0"/>
              <a:t>Attend class</a:t>
            </a:r>
          </a:p>
          <a:p>
            <a:pPr>
              <a:defRPr/>
            </a:pPr>
            <a:r>
              <a:rPr lang="en-US" dirty="0"/>
              <a:t>Read the chapters.  Use SQ4R.</a:t>
            </a:r>
          </a:p>
          <a:p>
            <a:pPr>
              <a:defRPr/>
            </a:pPr>
            <a:r>
              <a:rPr lang="en-US" dirty="0"/>
              <a:t>Take notes and review them</a:t>
            </a:r>
          </a:p>
          <a:p>
            <a:pPr>
              <a:defRPr/>
            </a:pPr>
            <a:r>
              <a:rPr lang="en-US" dirty="0"/>
              <a:t>Review periodically.  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914400"/>
            <a:ext cx="7772400" cy="1143000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Group Exercise: </a:t>
            </a:r>
            <a:br>
              <a:rPr lang="en-US" dirty="0"/>
            </a:br>
            <a:r>
              <a:rPr lang="en-US" dirty="0"/>
              <a:t>Using a Study Group</a:t>
            </a:r>
          </a:p>
        </p:txBody>
      </p:sp>
      <p:pic>
        <p:nvPicPr>
          <p:cNvPr id="60419" name="Picture 1" descr="Photo of a study grou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492896"/>
            <a:ext cx="6183313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5013176"/>
            <a:ext cx="7772400" cy="1362075"/>
          </a:xfrm>
        </p:spPr>
        <p:txBody>
          <a:bodyPr/>
          <a:lstStyle/>
          <a:p>
            <a:pPr>
              <a:defRPr/>
            </a:pPr>
            <a:r>
              <a:rPr lang="en-US" dirty="0"/>
              <a:t>Test Taking Techniques	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3600" b="1" dirty="0"/>
              <a:t>Part II</a:t>
            </a:r>
          </a:p>
          <a:p>
            <a:pPr>
              <a:defRPr/>
            </a:pPr>
            <a:r>
              <a:rPr lang="en-US" sz="3600" b="1" dirty="0"/>
              <a:t>Meet the Decoy</a:t>
            </a:r>
          </a:p>
        </p:txBody>
      </p:sp>
      <p:graphicFrame>
        <p:nvGraphicFramePr>
          <p:cNvPr id="6144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9000107"/>
              </p:ext>
            </p:extLst>
          </p:nvPr>
        </p:nvGraphicFramePr>
        <p:xfrm>
          <a:off x="4932040" y="2924944"/>
          <a:ext cx="1981200" cy="177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4579545" imgH="4116309" progId="MS_ClipArt_Gallery.2">
                  <p:embed/>
                </p:oleObj>
              </mc:Choice>
              <mc:Fallback>
                <p:oleObj name="Clip" r:id="rId2" imgW="4579545" imgH="4116309" progId="MS_ClipArt_Gallery.2">
                  <p:embed/>
                  <p:pic>
                    <p:nvPicPr>
                      <p:cNvPr id="61444" name="Object 4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040" y="2924944"/>
                        <a:ext cx="1981200" cy="177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26876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The Best Way to Prepare:</a:t>
            </a:r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2348880"/>
            <a:ext cx="7416800" cy="3384847"/>
          </a:xfrm>
        </p:spPr>
        <p:txBody>
          <a:bodyPr/>
          <a:lstStyle/>
          <a:p>
            <a:pPr>
              <a:defRPr/>
            </a:pPr>
            <a:r>
              <a:rPr lang="en-US"/>
              <a:t>Study the key ideas </a:t>
            </a:r>
          </a:p>
          <a:p>
            <a:pPr lvl="1">
              <a:defRPr/>
            </a:pPr>
            <a:r>
              <a:rPr lang="en-US"/>
              <a:t>Textbook</a:t>
            </a:r>
          </a:p>
          <a:p>
            <a:pPr lvl="1">
              <a:defRPr/>
            </a:pPr>
            <a:r>
              <a:rPr lang="en-US"/>
              <a:t>Lecture notes</a:t>
            </a:r>
          </a:p>
          <a:p>
            <a:pPr lvl="1">
              <a:defRPr/>
            </a:pPr>
            <a:r>
              <a:rPr lang="en-US"/>
              <a:t>Class handouts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1230561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Test Taking Techniques</a:t>
            </a: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772815" y="2204864"/>
            <a:ext cx="6381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Or how to guess if you need to</a:t>
            </a:r>
            <a:endParaRPr lang="en-US" altLang="en-US" sz="3600" dirty="0"/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746125" y="3212976"/>
            <a:ext cx="67881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Or how to answer correctly after </a:t>
            </a:r>
          </a:p>
          <a:p>
            <a:r>
              <a:rPr lang="en-US" altLang="en-US" sz="3600" dirty="0">
                <a:latin typeface="Arial" charset="0"/>
              </a:rPr>
              <a:t>you have studied</a:t>
            </a:r>
            <a:endParaRPr lang="en-US" altLang="en-US" sz="3600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556792"/>
            <a:ext cx="7416800" cy="508000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How To Take True-False Tests</a:t>
            </a:r>
          </a:p>
        </p:txBody>
      </p:sp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428520"/>
            <a:ext cx="5076056" cy="3384038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484784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How Does An Instructor Write a True False Question?</a:t>
            </a:r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822325" y="3243263"/>
            <a:ext cx="770255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1.  Find an important point</a:t>
            </a:r>
          </a:p>
          <a:p>
            <a:r>
              <a:rPr lang="en-US" altLang="en-US" sz="3600">
                <a:latin typeface="Arial" charset="0"/>
              </a:rPr>
              <a:t>2.  Write as is for true</a:t>
            </a:r>
          </a:p>
          <a:p>
            <a:r>
              <a:rPr lang="en-US" altLang="en-US" sz="3600">
                <a:latin typeface="Arial" charset="0"/>
              </a:rPr>
              <a:t>3.  Change or add a qualifier to make</a:t>
            </a:r>
          </a:p>
          <a:p>
            <a:r>
              <a:rPr lang="en-US" altLang="en-US" sz="3600">
                <a:latin typeface="Arial" charset="0"/>
              </a:rPr>
              <a:t>     it false</a:t>
            </a:r>
            <a:endParaRPr lang="en-US" altLang="en-US" sz="360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397520" y="112474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100% Qualifiers Make a Statement False.  Why?</a:t>
            </a:r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533400" y="2208213"/>
            <a:ext cx="1600118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dirty="0">
                <a:latin typeface="Arial" charset="0"/>
              </a:rPr>
              <a:t>NO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NEVER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NONE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EVERY</a:t>
            </a:r>
            <a:endParaRPr lang="en-US" altLang="en-US" sz="3200" dirty="0"/>
          </a:p>
        </p:txBody>
      </p:sp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3124200" y="2284413"/>
            <a:ext cx="2290179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dirty="0">
                <a:latin typeface="Arial" charset="0"/>
              </a:rPr>
              <a:t>ALWAYS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ALL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ONLY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 ENTIRELY</a:t>
            </a:r>
            <a:endParaRPr lang="en-US" altLang="en-US" sz="3200" dirty="0"/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5638800" y="2894013"/>
            <a:ext cx="26252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dirty="0">
                <a:latin typeface="Arial" charset="0"/>
              </a:rPr>
              <a:t>INVARIABLY</a:t>
            </a:r>
            <a:endParaRPr lang="en-US" altLang="en-US" sz="3200" dirty="0"/>
          </a:p>
        </p:txBody>
      </p:sp>
      <p:sp>
        <p:nvSpPr>
          <p:cNvPr id="65542" name="Text Box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4183063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48478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These qualifiers are found in true statements.  Why?</a:t>
            </a: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990600" y="2461321"/>
            <a:ext cx="2646878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dirty="0">
                <a:latin typeface="Arial" charset="0"/>
              </a:rPr>
              <a:t>SELDOM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SOMETIMES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OFTEN  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USUALLY</a:t>
            </a:r>
            <a:endParaRPr lang="en-US" altLang="en-US" sz="3200" dirty="0"/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4368899" y="2475957"/>
            <a:ext cx="3163623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dirty="0">
                <a:latin typeface="Arial" charset="0"/>
              </a:rPr>
              <a:t>FREQUENTLY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MOST      FEW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MANY     SOME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GENERALLY</a:t>
            </a:r>
            <a:endParaRPr lang="en-US" altLang="en-US" sz="3200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628650" y="1752600"/>
            <a:ext cx="8392041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If any part of a true false statement is</a:t>
            </a:r>
          </a:p>
          <a:p>
            <a:r>
              <a:rPr lang="en-US" altLang="en-US" sz="3600" dirty="0">
                <a:latin typeface="Arial" charset="0"/>
              </a:rPr>
              <a:t>false, the whole statement is false.</a:t>
            </a:r>
          </a:p>
          <a:p>
            <a:endParaRPr lang="en-US" altLang="en-US" sz="3600" dirty="0">
              <a:solidFill>
                <a:schemeClr val="hlink"/>
              </a:solidFill>
              <a:latin typeface="Arial" charset="0"/>
            </a:endParaRPr>
          </a:p>
          <a:p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Good relaxation techniques include </a:t>
            </a:r>
          </a:p>
          <a:p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deep breathing, exercise and </a:t>
            </a:r>
          </a:p>
          <a:p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visualizing your failure on the exam.  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685800" y="1522413"/>
            <a:ext cx="8571577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Some tricky (usually false) statements</a:t>
            </a:r>
          </a:p>
          <a:p>
            <a:r>
              <a:rPr lang="en-US" altLang="en-US" sz="3600" dirty="0">
                <a:latin typeface="Arial" charset="0"/>
              </a:rPr>
              <a:t>are composed of two sub statements</a:t>
            </a:r>
          </a:p>
          <a:p>
            <a:r>
              <a:rPr lang="en-US" altLang="en-US" sz="3600" dirty="0">
                <a:latin typeface="Arial" charset="0"/>
              </a:rPr>
              <a:t>which are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true</a:t>
            </a:r>
            <a:r>
              <a:rPr lang="en-US" altLang="en-US" sz="3600" dirty="0">
                <a:latin typeface="Arial" charset="0"/>
              </a:rPr>
              <a:t> and connected with a </a:t>
            </a:r>
          </a:p>
          <a:p>
            <a:r>
              <a:rPr lang="en-US" altLang="en-US" sz="3600" dirty="0">
                <a:latin typeface="Arial" charset="0"/>
              </a:rPr>
              <a:t>conjunction such as:</a:t>
            </a:r>
          </a:p>
          <a:p>
            <a:r>
              <a:rPr lang="en-US" altLang="en-US" sz="3600" dirty="0">
                <a:solidFill>
                  <a:srgbClr val="FFCCFF"/>
                </a:solidFill>
                <a:latin typeface="Arial" charset="0"/>
              </a:rPr>
              <a:t>                </a:t>
            </a:r>
          </a:p>
          <a:p>
            <a:r>
              <a:rPr lang="en-US" altLang="en-US" sz="3600" dirty="0">
                <a:solidFill>
                  <a:srgbClr val="FFCCFF"/>
                </a:solidFill>
                <a:latin typeface="Arial" charset="0"/>
              </a:rPr>
              <a:t>            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THEREFORE</a:t>
            </a:r>
          </a:p>
          <a:p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             CONSEQUENTLY</a:t>
            </a:r>
          </a:p>
          <a:p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             AS A RESULT</a:t>
            </a:r>
            <a:endParaRPr lang="en-US" altLang="en-US" sz="36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Manage Your Time</a:t>
            </a:r>
          </a:p>
        </p:txBody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2420888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Schedule reading and review time.</a:t>
            </a:r>
          </a:p>
          <a:p>
            <a:pPr>
              <a:defRPr/>
            </a:pPr>
            <a:r>
              <a:rPr lang="en-US" dirty="0"/>
              <a:t>Break it into small parts.</a:t>
            </a:r>
          </a:p>
          <a:p>
            <a:pPr>
              <a:defRPr/>
            </a:pPr>
            <a:r>
              <a:rPr lang="en-US" dirty="0"/>
              <a:t>Use distributed practice.</a:t>
            </a:r>
          </a:p>
          <a:p>
            <a:pPr>
              <a:defRPr/>
            </a:pPr>
            <a:r>
              <a:rPr lang="en-US" dirty="0"/>
              <a:t>Get started.  Avoid procrastination.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graphicFrame>
        <p:nvGraphicFramePr>
          <p:cNvPr id="8196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7800561"/>
              </p:ext>
            </p:extLst>
          </p:nvPr>
        </p:nvGraphicFramePr>
        <p:xfrm>
          <a:off x="7308304" y="4797152"/>
          <a:ext cx="1611313" cy="194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2875984" imgH="3464459" progId="MS_ClipArt_Gallery.2">
                  <p:embed/>
                </p:oleObj>
              </mc:Choice>
              <mc:Fallback>
                <p:oleObj name="Clip" r:id="rId2" imgW="2875984" imgH="3464459" progId="MS_ClipArt_Gallery.2">
                  <p:embed/>
                  <p:pic>
                    <p:nvPicPr>
                      <p:cNvPr id="8196" name="Object 4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8304" y="4797152"/>
                        <a:ext cx="1611313" cy="1941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Example</a:t>
            </a: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914400" y="1600200"/>
            <a:ext cx="729615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Martha does not have test anxiety, </a:t>
            </a:r>
          </a:p>
          <a:p>
            <a:r>
              <a:rPr lang="en-US" altLang="en-US" sz="3600">
                <a:latin typeface="Arial" charset="0"/>
              </a:rPr>
              <a:t>and as a result makes good </a:t>
            </a:r>
          </a:p>
          <a:p>
            <a:r>
              <a:rPr lang="en-US" altLang="en-US" sz="3600">
                <a:latin typeface="Arial" charset="0"/>
              </a:rPr>
              <a:t>grades on tests.</a:t>
            </a:r>
          </a:p>
        </p:txBody>
      </p:sp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914400" y="3733800"/>
            <a:ext cx="681355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The second sub statement does </a:t>
            </a:r>
          </a:p>
          <a:p>
            <a:r>
              <a:rPr lang="en-US" altLang="en-US" sz="3600">
                <a:latin typeface="Arial" charset="0"/>
              </a:rPr>
              <a:t>not follow logically from the first </a:t>
            </a:r>
          </a:p>
          <a:p>
            <a:r>
              <a:rPr lang="en-US" altLang="en-US" sz="3600">
                <a:latin typeface="Arial" charset="0"/>
              </a:rPr>
              <a:t>statement.</a:t>
            </a:r>
            <a:r>
              <a:rPr lang="en-US" altLang="en-US" sz="3600"/>
              <a:t>  </a:t>
            </a:r>
          </a:p>
          <a:p>
            <a:endParaRPr lang="en-US" altLang="en-US" sz="360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z="3600">
                <a:solidFill>
                  <a:schemeClr val="tx1"/>
                </a:solidFill>
                <a:effectLst/>
              </a:rPr>
              <a:t>Martha does not have test anxiety, </a:t>
            </a:r>
            <a:br>
              <a:rPr lang="en-US" altLang="en-US" sz="3600">
                <a:solidFill>
                  <a:schemeClr val="tx1"/>
                </a:solidFill>
                <a:effectLst/>
              </a:rPr>
            </a:br>
            <a:r>
              <a:rPr lang="en-US" altLang="en-US" sz="3600">
                <a:solidFill>
                  <a:schemeClr val="tx1"/>
                </a:solidFill>
                <a:effectLst/>
              </a:rPr>
              <a:t>and as a result makes good </a:t>
            </a:r>
            <a:br>
              <a:rPr lang="en-US" altLang="en-US" sz="3600">
                <a:solidFill>
                  <a:schemeClr val="tx1"/>
                </a:solidFill>
                <a:effectLst/>
              </a:rPr>
            </a:br>
            <a:r>
              <a:rPr lang="en-US" altLang="en-US" sz="3600">
                <a:solidFill>
                  <a:schemeClr val="tx1"/>
                </a:solidFill>
                <a:effectLst/>
              </a:rPr>
              <a:t>grades on tests.</a:t>
            </a:r>
          </a:p>
        </p:txBody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l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3600" dirty="0">
                <a:solidFill>
                  <a:schemeClr val="accent1"/>
                </a:solidFill>
                <a:effectLst/>
              </a:rPr>
              <a:t>This statement is false because she </a:t>
            </a:r>
          </a:p>
          <a:p>
            <a:pPr algn="l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3600" dirty="0">
                <a:solidFill>
                  <a:schemeClr val="accent1"/>
                </a:solidFill>
                <a:effectLst/>
              </a:rPr>
              <a:t>also has to prepare for the exam.  Not having test anxiety can even cause her to lack motivation to study.  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34076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Tricky Questions</a:t>
            </a: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898525" y="2436813"/>
            <a:ext cx="594995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Beware of double negatives.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No + No = Yes</a:t>
            </a:r>
            <a:endParaRPr lang="en-US" altLang="en-US" sz="3600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395536" y="2492896"/>
            <a:ext cx="8494633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Being prepared for the test is the best</a:t>
            </a:r>
          </a:p>
          <a:p>
            <a:r>
              <a:rPr lang="en-US" altLang="en-US" sz="3600" dirty="0">
                <a:latin typeface="Arial" charset="0"/>
              </a:rPr>
              <a:t>way to earn good grades.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Not</a:t>
            </a:r>
            <a:r>
              <a:rPr lang="en-US" altLang="en-US" sz="3600" dirty="0">
                <a:latin typeface="Arial" charset="0"/>
              </a:rPr>
              <a:t> being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un</a:t>
            </a:r>
            <a:r>
              <a:rPr lang="en-US" altLang="en-US" sz="3600" dirty="0">
                <a:latin typeface="Arial" charset="0"/>
              </a:rPr>
              <a:t>prepared for the test is </a:t>
            </a:r>
          </a:p>
          <a:p>
            <a:r>
              <a:rPr lang="en-US" altLang="en-US" sz="3600" dirty="0">
                <a:latin typeface="Arial" charset="0"/>
              </a:rPr>
              <a:t>the best way to earn good grades.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620C93-955A-4038-B836-AE216425E2B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5536" y="1340768"/>
            <a:ext cx="7416800" cy="508000"/>
          </a:xfrm>
        </p:spPr>
        <p:txBody>
          <a:bodyPr/>
          <a:lstStyle/>
          <a:p>
            <a:r>
              <a:rPr lang="en-US" sz="3200" dirty="0"/>
              <a:t>Example of a Double Negative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457200" y="2057400"/>
            <a:ext cx="869981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If you have to guess, guess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TRUE</a:t>
            </a:r>
            <a:r>
              <a:rPr lang="en-US" altLang="en-US" sz="3600" dirty="0">
                <a:latin typeface="Arial" charset="0"/>
              </a:rPr>
              <a:t>. </a:t>
            </a:r>
          </a:p>
          <a:p>
            <a:r>
              <a:rPr lang="en-US" altLang="en-US" sz="3600" dirty="0">
                <a:latin typeface="Arial" charset="0"/>
              </a:rPr>
              <a:t>Most exams have more true questions.</a:t>
            </a:r>
          </a:p>
          <a:p>
            <a:r>
              <a:rPr lang="en-US" altLang="en-US" sz="3600" dirty="0">
                <a:latin typeface="Arial" charset="0"/>
              </a:rPr>
              <a:t>Why?</a:t>
            </a:r>
            <a:endParaRPr lang="en-US" altLang="en-US" sz="3600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48478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The Multiple Choice Question</a:t>
            </a:r>
          </a:p>
        </p:txBody>
      </p:sp>
      <p:graphicFrame>
        <p:nvGraphicFramePr>
          <p:cNvPr id="75779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2033637"/>
              </p:ext>
            </p:extLst>
          </p:nvPr>
        </p:nvGraphicFramePr>
        <p:xfrm>
          <a:off x="2123728" y="2276872"/>
          <a:ext cx="4827587" cy="409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4828032" imgH="4093331" progId="MS_ClipArt_Gallery.2">
                  <p:embed/>
                </p:oleObj>
              </mc:Choice>
              <mc:Fallback>
                <p:oleObj name="Clip" r:id="rId2" imgW="4828032" imgH="4093331" progId="MS_ClipArt_Gallery.2">
                  <p:embed/>
                  <p:pic>
                    <p:nvPicPr>
                      <p:cNvPr id="75779" name="Object 3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3728" y="2276872"/>
                        <a:ext cx="4827587" cy="4092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55679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Begin With a True or False Question</a:t>
            </a:r>
          </a:p>
        </p:txBody>
      </p:sp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179512" y="2924944"/>
            <a:ext cx="831189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dirty="0">
                <a:latin typeface="Arial" charset="0"/>
              </a:rPr>
              <a:t>Remember that multiple choice questions</a:t>
            </a:r>
          </a:p>
          <a:p>
            <a:r>
              <a:rPr lang="en-US" altLang="en-US" sz="3200" dirty="0">
                <a:latin typeface="Arial" charset="0"/>
              </a:rPr>
              <a:t>are 4 true or false questions in a column.</a:t>
            </a:r>
            <a:endParaRPr lang="en-US" altLang="en-US" sz="3200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206084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How does the instructor write a multiple choice question?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05273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Meet the Decoy</a:t>
            </a:r>
          </a:p>
        </p:txBody>
      </p:sp>
      <p:graphicFrame>
        <p:nvGraphicFramePr>
          <p:cNvPr id="78851" name="Object 3" descr="This is a cartoon of a duck used as a decoy.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3196233"/>
              </p:ext>
            </p:extLst>
          </p:nvPr>
        </p:nvGraphicFramePr>
        <p:xfrm>
          <a:off x="2057400" y="1828800"/>
          <a:ext cx="4648200" cy="417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4579545" imgH="4116309" progId="MS_ClipArt_Gallery.2">
                  <p:embed/>
                </p:oleObj>
              </mc:Choice>
              <mc:Fallback>
                <p:oleObj name="Clip" r:id="rId2" imgW="4579545" imgH="4116309" progId="MS_ClipArt_Gallery.2">
                  <p:embed/>
                  <p:pic>
                    <p:nvPicPr>
                      <p:cNvPr id="78851" name="Object 3" descr="This is a cartoon of a duck used as a decoy.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1828800"/>
                        <a:ext cx="4648200" cy="417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912813" y="1988840"/>
            <a:ext cx="638175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1.  Look for an important point.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2.  Make a stem.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3.  Write the correct answer.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4.  Think or 3 or 4 decoys.</a:t>
            </a:r>
            <a:endParaRPr lang="en-US" altLang="en-US" sz="3600" dirty="0"/>
          </a:p>
        </p:txBody>
      </p:sp>
      <p:graphicFrame>
        <p:nvGraphicFramePr>
          <p:cNvPr id="79875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1940183"/>
              </p:ext>
            </p:extLst>
          </p:nvPr>
        </p:nvGraphicFramePr>
        <p:xfrm>
          <a:off x="7020272" y="4797152"/>
          <a:ext cx="1954213" cy="175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4579545" imgH="4116309" progId="MS_ClipArt_Gallery.2">
                  <p:embed/>
                </p:oleObj>
              </mc:Choice>
              <mc:Fallback>
                <p:oleObj name="Clip" r:id="rId3" imgW="4579545" imgH="4116309" progId="MS_ClipArt_Gallery.2">
                  <p:embed/>
                  <p:pic>
                    <p:nvPicPr>
                      <p:cNvPr id="79875" name="Object 3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0272" y="4797152"/>
                        <a:ext cx="1954213" cy="175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50676BF-8025-4B8E-B28C-97ECED3A80D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5288" y="1196752"/>
            <a:ext cx="7416800" cy="508000"/>
          </a:xfrm>
        </p:spPr>
        <p:txBody>
          <a:bodyPr/>
          <a:lstStyle/>
          <a:p>
            <a:r>
              <a:rPr lang="en-US" sz="2800" dirty="0"/>
              <a:t>How to Write a Multiple-Choice Question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26876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Find a Time and Place </a:t>
            </a:r>
            <a:br>
              <a:rPr lang="en-US" dirty="0"/>
            </a:br>
            <a:r>
              <a:rPr lang="en-US" dirty="0"/>
              <a:t>               to Study</a:t>
            </a:r>
          </a:p>
        </p:txBody>
      </p:sp>
      <p:graphicFrame>
        <p:nvGraphicFramePr>
          <p:cNvPr id="9219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2788297"/>
              </p:ext>
            </p:extLst>
          </p:nvPr>
        </p:nvGraphicFramePr>
        <p:xfrm>
          <a:off x="1907704" y="2204864"/>
          <a:ext cx="3064729" cy="34326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4671588" imgH="5234412" progId="MS_ClipArt_Gallery.5">
                  <p:embed/>
                </p:oleObj>
              </mc:Choice>
              <mc:Fallback>
                <p:oleObj name="Clip" r:id="rId2" imgW="4671588" imgH="5234412" progId="MS_ClipArt_Gallery.5">
                  <p:embed/>
                  <p:pic>
                    <p:nvPicPr>
                      <p:cNvPr id="9219" name="Object 3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7704" y="2204864"/>
                        <a:ext cx="3064729" cy="34326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0311" y="6065664"/>
            <a:ext cx="3839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Where do you study?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838200"/>
            <a:ext cx="7775575" cy="1176338"/>
          </a:xfrm>
        </p:spPr>
        <p:txBody>
          <a:bodyPr/>
          <a:lstStyle/>
          <a:p>
            <a:pPr>
              <a:defRPr/>
            </a:pPr>
            <a:r>
              <a:rPr lang="en-US"/>
              <a:t>EXAMPLE</a:t>
            </a: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467542" y="836712"/>
            <a:ext cx="8374921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 sz="3600" dirty="0"/>
          </a:p>
          <a:p>
            <a:r>
              <a:rPr lang="en-US" altLang="en-US" sz="3600" dirty="0">
                <a:latin typeface="Arial" charset="0"/>
              </a:rPr>
              <a:t>Stem: In SQ4R, The 4R’S stand for: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             1.  Decoy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        </a:t>
            </a:r>
            <a:r>
              <a:rPr lang="en-US" altLang="en-US" sz="3600" dirty="0">
                <a:solidFill>
                  <a:schemeClr val="hlink"/>
                </a:solidFill>
                <a:latin typeface="Arial" charset="0"/>
              </a:rPr>
              <a:t> *</a:t>
            </a:r>
            <a:r>
              <a:rPr lang="en-US" altLang="en-US" sz="3600" dirty="0">
                <a:latin typeface="Arial" charset="0"/>
              </a:rPr>
              <a:t>  2. Read. Recite, review, reflect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             3.  Decoy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             4.  Decoy</a:t>
            </a:r>
            <a:endParaRPr lang="en-US" altLang="en-US" sz="3600" dirty="0"/>
          </a:p>
        </p:txBody>
      </p:sp>
      <p:graphicFrame>
        <p:nvGraphicFramePr>
          <p:cNvPr id="80900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0690932"/>
              </p:ext>
            </p:extLst>
          </p:nvPr>
        </p:nvGraphicFramePr>
        <p:xfrm>
          <a:off x="4283968" y="2420888"/>
          <a:ext cx="1039813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4579545" imgH="4116309" progId="MS_ClipArt_Gallery.2">
                  <p:embed/>
                </p:oleObj>
              </mc:Choice>
              <mc:Fallback>
                <p:oleObj name="Clip" r:id="rId2" imgW="4579545" imgH="4116309" progId="MS_ClipArt_Gallery.2">
                  <p:embed/>
                  <p:pic>
                    <p:nvPicPr>
                      <p:cNvPr id="80900" name="Object 4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3968" y="2420888"/>
                        <a:ext cx="1039813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01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7981576"/>
              </p:ext>
            </p:extLst>
          </p:nvPr>
        </p:nvGraphicFramePr>
        <p:xfrm>
          <a:off x="4355976" y="4437112"/>
          <a:ext cx="1039813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4579545" imgH="4116309" progId="MS_ClipArt_Gallery.2">
                  <p:embed/>
                </p:oleObj>
              </mc:Choice>
              <mc:Fallback>
                <p:oleObj name="Clip" r:id="rId4" imgW="4579545" imgH="4116309" progId="MS_ClipArt_Gallery.2">
                  <p:embed/>
                  <p:pic>
                    <p:nvPicPr>
                      <p:cNvPr id="80901" name="Object 5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5976" y="4437112"/>
                        <a:ext cx="1039813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02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1107182"/>
              </p:ext>
            </p:extLst>
          </p:nvPr>
        </p:nvGraphicFramePr>
        <p:xfrm>
          <a:off x="4355976" y="5661248"/>
          <a:ext cx="1039813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4579545" imgH="4116309" progId="MS_ClipArt_Gallery.2">
                  <p:embed/>
                </p:oleObj>
              </mc:Choice>
              <mc:Fallback>
                <p:oleObj name="Clip" r:id="rId5" imgW="4579545" imgH="4116309" progId="MS_ClipArt_Gallery.2">
                  <p:embed/>
                  <p:pic>
                    <p:nvPicPr>
                      <p:cNvPr id="80902" name="Object 6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5976" y="5661248"/>
                        <a:ext cx="1039813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838200"/>
            <a:ext cx="7775575" cy="1176338"/>
          </a:xfrm>
        </p:spPr>
        <p:txBody>
          <a:bodyPr/>
          <a:lstStyle/>
          <a:p>
            <a:pPr>
              <a:defRPr/>
            </a:pPr>
            <a:r>
              <a:rPr lang="en-US"/>
              <a:t>Decoys are false statements.</a:t>
            </a:r>
          </a:p>
        </p:txBody>
      </p:sp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1066800" y="3579813"/>
            <a:ext cx="7956024" cy="230832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Read all options.  Determine which</a:t>
            </a:r>
          </a:p>
          <a:p>
            <a:r>
              <a:rPr lang="en-US" altLang="en-US" sz="3600" dirty="0">
                <a:latin typeface="Arial" charset="0"/>
              </a:rPr>
              <a:t>statements are false and which are </a:t>
            </a:r>
          </a:p>
          <a:p>
            <a:r>
              <a:rPr lang="en-US" altLang="en-US" sz="3600" dirty="0">
                <a:latin typeface="Arial" charset="0"/>
              </a:rPr>
              <a:t>true.  Choose the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BEST</a:t>
            </a:r>
            <a:r>
              <a:rPr lang="en-US" altLang="en-US" sz="3600" dirty="0">
                <a:latin typeface="Arial" charset="0"/>
              </a:rPr>
              <a:t> answer.</a:t>
            </a:r>
            <a:endParaRPr lang="en-US" altLang="en-US" sz="3600" dirty="0"/>
          </a:p>
          <a:p>
            <a:endParaRPr lang="en-US" altLang="en-US" sz="3600" dirty="0"/>
          </a:p>
        </p:txBody>
      </p:sp>
      <p:graphicFrame>
        <p:nvGraphicFramePr>
          <p:cNvPr id="8192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142535"/>
              </p:ext>
            </p:extLst>
          </p:nvPr>
        </p:nvGraphicFramePr>
        <p:xfrm>
          <a:off x="3352800" y="1752600"/>
          <a:ext cx="1954213" cy="175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4579545" imgH="4116309" progId="MS_ClipArt_Gallery.2">
                  <p:embed/>
                </p:oleObj>
              </mc:Choice>
              <mc:Fallback>
                <p:oleObj name="Clip" r:id="rId2" imgW="4579545" imgH="4116309" progId="MS_ClipArt_Gallery.2">
                  <p:embed/>
                  <p:pic>
                    <p:nvPicPr>
                      <p:cNvPr id="81924" name="Object 4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1752600"/>
                        <a:ext cx="1954213" cy="1754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44500" y="126876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Tricky Questions</a:t>
            </a:r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822325" y="2492896"/>
            <a:ext cx="666115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1. Watch for negatives and  </a:t>
            </a:r>
          </a:p>
          <a:p>
            <a:r>
              <a:rPr lang="en-US" altLang="en-US" sz="3600">
                <a:latin typeface="Arial" charset="0"/>
              </a:rPr>
              <a:t>     100% qualifiers</a:t>
            </a:r>
          </a:p>
          <a:p>
            <a:r>
              <a:rPr lang="en-US" altLang="en-US" sz="3600">
                <a:latin typeface="Arial" charset="0"/>
              </a:rPr>
              <a:t>2. </a:t>
            </a:r>
            <a:r>
              <a:rPr lang="en-US" altLang="en-US" sz="3600">
                <a:solidFill>
                  <a:schemeClr val="hlink"/>
                </a:solidFill>
                <a:latin typeface="Arial" charset="0"/>
              </a:rPr>
              <a:t> </a:t>
            </a:r>
            <a:r>
              <a:rPr lang="en-US" altLang="en-US" sz="3600">
                <a:latin typeface="Arial" charset="0"/>
              </a:rPr>
              <a:t>Foolish options are generally</a:t>
            </a:r>
          </a:p>
          <a:p>
            <a:r>
              <a:rPr lang="en-US" altLang="en-US" sz="3600">
                <a:latin typeface="Arial" charset="0"/>
              </a:rPr>
              <a:t>     incorrect.</a:t>
            </a:r>
            <a:endParaRPr lang="en-US" altLang="en-US" sz="360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Example</a:t>
            </a:r>
          </a:p>
        </p:txBody>
      </p:sp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990600" y="1903413"/>
            <a:ext cx="600075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The Cornell Format is:</a:t>
            </a:r>
          </a:p>
          <a:p>
            <a:endParaRPr lang="en-US" altLang="en-US" sz="3600">
              <a:latin typeface="Arial" charset="0"/>
            </a:endParaRPr>
          </a:p>
          <a:p>
            <a:r>
              <a:rPr lang="en-US" altLang="en-US" sz="3600">
                <a:latin typeface="Arial" charset="0"/>
              </a:rPr>
              <a:t>A.  A system for taking notes</a:t>
            </a:r>
          </a:p>
          <a:p>
            <a:endParaRPr lang="en-US" altLang="en-US" sz="3600">
              <a:latin typeface="Arial" charset="0"/>
            </a:endParaRPr>
          </a:p>
          <a:p>
            <a:r>
              <a:rPr lang="en-US" altLang="en-US" sz="3600">
                <a:latin typeface="Arial" charset="0"/>
              </a:rPr>
              <a:t>B.  A type of floor mat</a:t>
            </a:r>
            <a:endParaRPr lang="en-US" altLang="en-US" sz="3600"/>
          </a:p>
        </p:txBody>
      </p:sp>
      <p:graphicFrame>
        <p:nvGraphicFramePr>
          <p:cNvPr id="83972" name="Object 4" descr="The decoy is B. A type of floor mat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0110142"/>
              </p:ext>
            </p:extLst>
          </p:nvPr>
        </p:nvGraphicFramePr>
        <p:xfrm>
          <a:off x="5867400" y="3886200"/>
          <a:ext cx="1039813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4579545" imgH="4116309" progId="MS_ClipArt_Gallery.2">
                  <p:embed/>
                </p:oleObj>
              </mc:Choice>
              <mc:Fallback>
                <p:oleObj name="Clip" r:id="rId2" imgW="4579545" imgH="4116309" progId="MS_ClipArt_Gallery.2">
                  <p:embed/>
                  <p:pic>
                    <p:nvPicPr>
                      <p:cNvPr id="83972" name="Object 4" descr="The decoy is B. A type of floor mat">
                        <a:extLst>
                          <a:ext uri="{C183D7F6-B498-43B3-948B-1728B52AA6E4}">
                            <adec:decorative xmlns:adec="http://schemas.microsoft.com/office/drawing/2017/decorative" val="0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3886200"/>
                        <a:ext cx="1039813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1665" y="98072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Tricky Questions</a:t>
            </a:r>
          </a:p>
        </p:txBody>
      </p:sp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898525" y="2060848"/>
            <a:ext cx="699135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All of the above is usually correct.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Answers in the middle range are</a:t>
            </a:r>
          </a:p>
          <a:p>
            <a:r>
              <a:rPr lang="en-US" altLang="en-US" sz="3600" dirty="0">
                <a:latin typeface="Arial" charset="0"/>
              </a:rPr>
              <a:t>more likely to be correct.</a:t>
            </a:r>
            <a:endParaRPr lang="en-US" altLang="en-US" sz="3600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685800" y="1446213"/>
            <a:ext cx="61785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Numbers in the middle range </a:t>
            </a:r>
          </a:p>
          <a:p>
            <a:r>
              <a:rPr lang="en-US" altLang="en-US" sz="3600">
                <a:latin typeface="Arial" charset="0"/>
              </a:rPr>
              <a:t>are usually correct.</a:t>
            </a:r>
            <a:endParaRPr lang="en-US" altLang="en-US" sz="3600"/>
          </a:p>
        </p:txBody>
      </p:sp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762000" y="2970213"/>
            <a:ext cx="7366119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The Great Pyramid is ___ft. high.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A. 281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B. 381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C. 481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D. 981</a:t>
            </a:r>
            <a:endParaRPr lang="en-US" altLang="en-US" sz="3600" dirty="0">
              <a:solidFill>
                <a:schemeClr val="tx2"/>
              </a:solidFill>
            </a:endParaRPr>
          </a:p>
        </p:txBody>
      </p:sp>
      <p:graphicFrame>
        <p:nvGraphicFramePr>
          <p:cNvPr id="86021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7835998"/>
              </p:ext>
            </p:extLst>
          </p:nvPr>
        </p:nvGraphicFramePr>
        <p:xfrm>
          <a:off x="2267744" y="5229200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4579545" imgH="4116309" progId="MS_ClipArt_Gallery.2">
                  <p:embed/>
                </p:oleObj>
              </mc:Choice>
              <mc:Fallback>
                <p:oleObj name="Clip" r:id="rId2" imgW="4579545" imgH="4116309" progId="MS_ClipArt_Gallery.2">
                  <p:embed/>
                  <p:pic>
                    <p:nvPicPr>
                      <p:cNvPr id="86021" name="Object 5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744" y="5229200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022" name="Object 6" descr="The decoys are:&#10;A. 281 (low number)&#10;D. 981 (high number)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9061520"/>
              </p:ext>
            </p:extLst>
          </p:nvPr>
        </p:nvGraphicFramePr>
        <p:xfrm>
          <a:off x="2339752" y="3573016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4579545" imgH="4116309" progId="MS_ClipArt_Gallery.2">
                  <p:embed/>
                </p:oleObj>
              </mc:Choice>
              <mc:Fallback>
                <p:oleObj name="Clip" r:id="rId4" imgW="4579545" imgH="4116309" progId="MS_ClipArt_Gallery.2">
                  <p:embed/>
                  <p:pic>
                    <p:nvPicPr>
                      <p:cNvPr id="86022" name="Object 6" descr="The decoys are:&#10;A. 281 (low number)&#10;D. 981 (high number)">
                        <a:extLst>
                          <a:ext uri="{C183D7F6-B498-43B3-948B-1728B52AA6E4}">
                            <adec:decorative xmlns:adec="http://schemas.microsoft.com/office/drawing/2017/decorative" val="0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3573016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685800" y="1446213"/>
            <a:ext cx="61785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Numbers in the middle range </a:t>
            </a:r>
          </a:p>
          <a:p>
            <a:r>
              <a:rPr lang="en-US" altLang="en-US" sz="3600">
                <a:latin typeface="Arial" charset="0"/>
              </a:rPr>
              <a:t>are usually correct.</a:t>
            </a:r>
            <a:endParaRPr lang="en-US" altLang="en-US" sz="3600"/>
          </a:p>
        </p:txBody>
      </p:sp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762000" y="2970213"/>
            <a:ext cx="7520007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The Great Pyramid is ___ft. high.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A. 281  (low)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B. 381   (middle)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C. 481   (middle) (Correct answer)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D. 981  (high)</a:t>
            </a:r>
            <a:endParaRPr lang="en-US" altLang="en-US" sz="3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26876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>Who wants to be a millionaire?</a:t>
            </a:r>
            <a:endParaRPr lang="en-US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636912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$4000 Question: How many atoms of hydrogen are in a molecule of water?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A. 1			C. 2</a:t>
            </a:r>
            <a:br>
              <a:rPr lang="en-US" dirty="0"/>
            </a:br>
            <a:r>
              <a:rPr lang="en-US" dirty="0"/>
              <a:t>B. 4			D. 6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492896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$4000 Question: How many atoms of hydrogen are in a molecule of water?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A. 1			C. 2 (correct)</a:t>
            </a:r>
            <a:br>
              <a:rPr lang="en-US" dirty="0"/>
            </a:br>
            <a:r>
              <a:rPr lang="en-US" dirty="0"/>
              <a:t>B. 4			D. 6 </a:t>
            </a:r>
          </a:p>
        </p:txBody>
      </p:sp>
      <p:graphicFrame>
        <p:nvGraphicFramePr>
          <p:cNvPr id="90115" name="Object 3" descr="The decoys are:&#10;&#10;A. 1&#10;D. 6 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2580148"/>
              </p:ext>
            </p:extLst>
          </p:nvPr>
        </p:nvGraphicFramePr>
        <p:xfrm>
          <a:off x="1475656" y="3645024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4579545" imgH="4116309" progId="MS_ClipArt_Gallery.2">
                  <p:embed/>
                </p:oleObj>
              </mc:Choice>
              <mc:Fallback>
                <p:oleObj name="Clip" r:id="rId2" imgW="4579545" imgH="4116309" progId="MS_ClipArt_Gallery.2">
                  <p:embed/>
                  <p:pic>
                    <p:nvPicPr>
                      <p:cNvPr id="90115" name="Object 3" descr="The decoys are:&#10;&#10;A. 1&#10;D. 6 ">
                        <a:extLst>
                          <a:ext uri="{C183D7F6-B498-43B3-948B-1728B52AA6E4}">
                            <adec:decorative xmlns:adec="http://schemas.microsoft.com/office/drawing/2017/decorative" val="0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656" y="3645024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116" name="Object 4" descr="The decoys are:&#10;A. 1&#10;D.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7653479"/>
              </p:ext>
            </p:extLst>
          </p:nvPr>
        </p:nvGraphicFramePr>
        <p:xfrm>
          <a:off x="4139952" y="4221088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4579545" imgH="4116309" progId="MS_ClipArt_Gallery.2">
                  <p:embed/>
                </p:oleObj>
              </mc:Choice>
              <mc:Fallback>
                <p:oleObj name="Clip" r:id="rId4" imgW="4579545" imgH="4116309" progId="MS_ClipArt_Gallery.2">
                  <p:embed/>
                  <p:pic>
                    <p:nvPicPr>
                      <p:cNvPr id="90116" name="Object 4" descr="The decoys are:&#10;A. 1&#10;D.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9952" y="4221088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05273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Test Review Tools</a:t>
            </a:r>
          </a:p>
        </p:txBody>
      </p:sp>
      <p:pic>
        <p:nvPicPr>
          <p:cNvPr id="2" name="Picture 1" descr="A+ Great Work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204864"/>
            <a:ext cx="4794247" cy="3209372"/>
          </a:xfrm>
          <a:prstGeom prst="rect">
            <a:avLst/>
          </a:prstGeom>
        </p:spPr>
      </p:pic>
      <p:pic>
        <p:nvPicPr>
          <p:cNvPr id="4" name="Picture 3" descr="Time for Revie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232" y="5085184"/>
            <a:ext cx="2286000" cy="1521229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762000" y="1446213"/>
            <a:ext cx="73469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In look alike options, usually one is </a:t>
            </a:r>
          </a:p>
          <a:p>
            <a:r>
              <a:rPr lang="en-US" altLang="en-US" sz="3600">
                <a:latin typeface="Arial" charset="0"/>
              </a:rPr>
              <a:t>correct and the other is a decoy.</a:t>
            </a:r>
            <a:endParaRPr lang="en-US" altLang="en-US" sz="3600"/>
          </a:p>
        </p:txBody>
      </p:sp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762000" y="2284413"/>
            <a:ext cx="7417415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The functional unit of the kidney 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is the: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A.  Pelvis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B.  Nephron 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C.  Neuron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D.  Medulla</a:t>
            </a:r>
            <a:endParaRPr lang="en-US" altLang="en-US" sz="3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762000" y="1446213"/>
            <a:ext cx="73469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In look alike options, usually one is </a:t>
            </a:r>
          </a:p>
          <a:p>
            <a:r>
              <a:rPr lang="en-US" altLang="en-US" sz="3600">
                <a:latin typeface="Arial" charset="0"/>
              </a:rPr>
              <a:t>correct and the other is a decoy.</a:t>
            </a:r>
            <a:endParaRPr lang="en-US" altLang="en-US" sz="3600"/>
          </a:p>
        </p:txBody>
      </p:sp>
      <p:sp>
        <p:nvSpPr>
          <p:cNvPr id="92164" name="Text Box 4"/>
          <p:cNvSpPr txBox="1">
            <a:spLocks noChangeArrowheads="1"/>
          </p:cNvSpPr>
          <p:nvPr/>
        </p:nvSpPr>
        <p:spPr bwMode="auto">
          <a:xfrm>
            <a:off x="403031" y="2282826"/>
            <a:ext cx="877676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The functional unit of the kidney is the: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A.  Pelvis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B.  Nephron  (look alike) (Correct)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C.  Neuron     (look alike) 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D.  Medulla</a:t>
            </a:r>
            <a:endParaRPr lang="en-US" altLang="en-US" sz="3600" dirty="0">
              <a:solidFill>
                <a:schemeClr val="tx2"/>
              </a:solidFill>
            </a:endParaRPr>
          </a:p>
        </p:txBody>
      </p:sp>
      <p:graphicFrame>
        <p:nvGraphicFramePr>
          <p:cNvPr id="9216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9801117"/>
              </p:ext>
            </p:extLst>
          </p:nvPr>
        </p:nvGraphicFramePr>
        <p:xfrm>
          <a:off x="2771800" y="3468698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4579545" imgH="4116309" progId="MS_ClipArt_Gallery.5">
                  <p:embed/>
                </p:oleObj>
              </mc:Choice>
              <mc:Fallback>
                <p:oleObj name="Clip" r:id="rId2" imgW="4579545" imgH="4116309" progId="MS_ClipArt_Gallery.5">
                  <p:embed/>
                  <p:pic>
                    <p:nvPicPr>
                      <p:cNvPr id="92165" name="Object 5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800" y="3468698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4670137"/>
              </p:ext>
            </p:extLst>
          </p:nvPr>
        </p:nvGraphicFramePr>
        <p:xfrm>
          <a:off x="3059832" y="5085184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4579545" imgH="4116309" progId="MS_ClipArt_Gallery.5">
                  <p:embed/>
                </p:oleObj>
              </mc:Choice>
              <mc:Fallback>
                <p:oleObj name="Clip" r:id="rId4" imgW="4579545" imgH="4116309" progId="MS_ClipArt_Gallery.5">
                  <p:embed/>
                  <p:pic>
                    <p:nvPicPr>
                      <p:cNvPr id="92166" name="Object 6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832" y="5085184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7" name="Object 7" descr="The look alike options are:&#10;&#10;B. Nephron (Correct answer)&#10;C. Neuron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9955256"/>
              </p:ext>
            </p:extLst>
          </p:nvPr>
        </p:nvGraphicFramePr>
        <p:xfrm>
          <a:off x="6012160" y="4581128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4579545" imgH="4116309" progId="MS_ClipArt_Gallery.5">
                  <p:embed/>
                </p:oleObj>
              </mc:Choice>
              <mc:Fallback>
                <p:oleObj name="Clip" r:id="rId5" imgW="4579545" imgH="4116309" progId="MS_ClipArt_Gallery.5">
                  <p:embed/>
                  <p:pic>
                    <p:nvPicPr>
                      <p:cNvPr id="92167" name="Object 7" descr="The look alike options are:&#10;&#10;B. Nephron (Correct answer)&#10;C. Neuron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2160" y="4581128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48478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>Who wants to be a millionaire?</a:t>
            </a:r>
            <a:endParaRPr lang="en-US" dirty="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$32,000 Question:</a:t>
            </a:r>
            <a:br>
              <a:rPr lang="en-US"/>
            </a:br>
            <a:r>
              <a:rPr lang="en-US"/>
              <a:t>What president was known as the Great Communicator?</a:t>
            </a:r>
            <a:br>
              <a:rPr lang="en-US"/>
            </a:br>
            <a:br>
              <a:rPr lang="en-US"/>
            </a:br>
            <a:r>
              <a:rPr lang="en-US"/>
              <a:t>A. Reagan		C. Johnson</a:t>
            </a:r>
            <a:br>
              <a:rPr lang="en-US"/>
            </a:br>
            <a:r>
              <a:rPr lang="en-US"/>
              <a:t>B. Roosevelt	D. Kennedy</a:t>
            </a:r>
            <a:br>
              <a:rPr lang="en-US"/>
            </a:br>
            <a:br>
              <a:rPr lang="en-US"/>
            </a:br>
            <a:r>
              <a:rPr lang="en-US"/>
              <a:t>Which answers look alike?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170080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Reagan and Roosevelt look alike.  Reagan is the correct answer.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96259" name="Text Box 3"/>
          <p:cNvSpPr txBox="1">
            <a:spLocks noChangeArrowheads="1"/>
          </p:cNvSpPr>
          <p:nvPr/>
        </p:nvSpPr>
        <p:spPr bwMode="auto">
          <a:xfrm>
            <a:off x="179512" y="1828800"/>
            <a:ext cx="8185150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Choose the option that is grammatically</a:t>
            </a:r>
          </a:p>
          <a:p>
            <a:r>
              <a:rPr lang="en-US" altLang="en-US" sz="3600" dirty="0">
                <a:latin typeface="Arial" charset="0"/>
              </a:rPr>
              <a:t>correct.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Note:</a:t>
            </a:r>
          </a:p>
          <a:p>
            <a:r>
              <a:rPr lang="en-US" altLang="en-US" sz="3600" dirty="0">
                <a:latin typeface="Arial" charset="0"/>
              </a:rPr>
              <a:t> Plurals</a:t>
            </a:r>
          </a:p>
          <a:p>
            <a:r>
              <a:rPr lang="en-US" altLang="en-US" sz="3600" dirty="0">
                <a:latin typeface="Arial" charset="0"/>
              </a:rPr>
              <a:t> a/an</a:t>
            </a:r>
            <a:endParaRPr lang="en-US" altLang="en-US" sz="3600" dirty="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97283" name="Text Box 3"/>
          <p:cNvSpPr txBox="1">
            <a:spLocks noChangeArrowheads="1"/>
          </p:cNvSpPr>
          <p:nvPr/>
        </p:nvSpPr>
        <p:spPr bwMode="auto">
          <a:xfrm>
            <a:off x="270545" y="2132856"/>
            <a:ext cx="8639929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If you don’t know the answer,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SKIP IT</a:t>
            </a:r>
            <a:r>
              <a:rPr lang="en-US" altLang="en-US" sz="3600" dirty="0">
                <a:latin typeface="Arial" charset="0"/>
              </a:rPr>
              <a:t>.</a:t>
            </a:r>
          </a:p>
          <a:p>
            <a:r>
              <a:rPr lang="en-US" altLang="en-US" sz="3600" dirty="0">
                <a:latin typeface="Arial" charset="0"/>
              </a:rPr>
              <a:t>You may find the answer or something</a:t>
            </a:r>
          </a:p>
          <a:p>
            <a:r>
              <a:rPr lang="en-US" altLang="en-US" sz="3600" dirty="0">
                <a:latin typeface="Arial" charset="0"/>
              </a:rPr>
              <a:t>that triggers your memory in the rest</a:t>
            </a:r>
          </a:p>
          <a:p>
            <a:r>
              <a:rPr lang="en-US" altLang="en-US" sz="3600" dirty="0">
                <a:latin typeface="Arial" charset="0"/>
              </a:rPr>
              <a:t>of the test.  Circle the ones you do not</a:t>
            </a:r>
          </a:p>
          <a:p>
            <a:r>
              <a:rPr lang="en-US" altLang="en-US" sz="3600" dirty="0">
                <a:latin typeface="Arial" charset="0"/>
              </a:rPr>
              <a:t>know and come back to them later.</a:t>
            </a:r>
            <a:endParaRPr lang="en-US" altLang="en-US" sz="3600" dirty="0"/>
          </a:p>
          <a:p>
            <a:endParaRPr lang="en-US" altLang="en-US" sz="3600" dirty="0"/>
          </a:p>
          <a:p>
            <a:endParaRPr lang="en-US" altLang="en-US" sz="3600" dirty="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98307" name="Text Box 3"/>
          <p:cNvSpPr txBox="1">
            <a:spLocks noChangeArrowheads="1"/>
          </p:cNvSpPr>
          <p:nvPr/>
        </p:nvSpPr>
        <p:spPr bwMode="auto">
          <a:xfrm>
            <a:off x="395536" y="1719263"/>
            <a:ext cx="8263801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Choose the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best</a:t>
            </a:r>
            <a:r>
              <a:rPr lang="en-US" altLang="en-US" sz="3600" dirty="0">
                <a:latin typeface="Arial" charset="0"/>
              </a:rPr>
              <a:t> or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most complete</a:t>
            </a:r>
          </a:p>
          <a:p>
            <a:r>
              <a:rPr lang="en-US" altLang="en-US" sz="3600" dirty="0">
                <a:latin typeface="Arial" charset="0"/>
              </a:rPr>
              <a:t>alternative. 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When alternatives seem</a:t>
            </a:r>
          </a:p>
          <a:p>
            <a:r>
              <a:rPr lang="en-US" altLang="en-US" sz="3600" dirty="0">
                <a:latin typeface="Arial" charset="0"/>
              </a:rPr>
              <a:t>equally good, select the longest one.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Why?</a:t>
            </a:r>
            <a:endParaRPr lang="en-US" altLang="en-US" dirty="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467544" y="1570037"/>
            <a:ext cx="8099425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dirty="0">
                <a:latin typeface="Arial" charset="0"/>
              </a:rPr>
              <a:t>Whenever two of the options are opposites, </a:t>
            </a:r>
          </a:p>
          <a:p>
            <a:r>
              <a:rPr lang="en-US" altLang="en-US" sz="3200" dirty="0">
                <a:latin typeface="Arial" charset="0"/>
              </a:rPr>
              <a:t>one is always wrong and the other is often,</a:t>
            </a:r>
          </a:p>
          <a:p>
            <a:r>
              <a:rPr lang="en-US" altLang="en-US" sz="3200" dirty="0">
                <a:latin typeface="Arial" charset="0"/>
              </a:rPr>
              <a:t>but not always, right.</a:t>
            </a:r>
            <a:r>
              <a:rPr lang="en-US" altLang="en-US" dirty="0"/>
              <a:t> </a:t>
            </a: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762000" y="3124200"/>
            <a:ext cx="4502150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A decoy is a:</a:t>
            </a:r>
          </a:p>
          <a:p>
            <a:endParaRPr lang="en-US" altLang="en-US" sz="3600">
              <a:latin typeface="Arial" charset="0"/>
            </a:endParaRP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Right answer</a:t>
            </a: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Wrong answer</a:t>
            </a: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General qualifier</a:t>
            </a: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A true statement  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323528" y="1447799"/>
            <a:ext cx="8099425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>
                <a:latin typeface="Arial" charset="0"/>
              </a:rPr>
              <a:t>Whenever two of the options are opposites, </a:t>
            </a:r>
          </a:p>
          <a:p>
            <a:r>
              <a:rPr lang="en-US" altLang="en-US" sz="3200">
                <a:latin typeface="Arial" charset="0"/>
              </a:rPr>
              <a:t>one is always wrong and the other is often,</a:t>
            </a:r>
          </a:p>
          <a:p>
            <a:r>
              <a:rPr lang="en-US" altLang="en-US" sz="3200">
                <a:latin typeface="Arial" charset="0"/>
              </a:rPr>
              <a:t>but not always, right.</a:t>
            </a:r>
            <a:r>
              <a:rPr lang="en-US" altLang="en-US"/>
              <a:t> </a:t>
            </a:r>
          </a:p>
        </p:txBody>
      </p:sp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762000" y="3124200"/>
            <a:ext cx="4248150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A decoy is a:</a:t>
            </a:r>
          </a:p>
          <a:p>
            <a:endParaRPr lang="en-US" altLang="en-US" sz="3600">
              <a:latin typeface="Arial" charset="0"/>
            </a:endParaRP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Right answer</a:t>
            </a: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Wrong answer</a:t>
            </a: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General qualifier</a:t>
            </a: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A true statement</a:t>
            </a:r>
          </a:p>
        </p:txBody>
      </p:sp>
      <p:graphicFrame>
        <p:nvGraphicFramePr>
          <p:cNvPr id="100357" name="Object 5" descr="The decoys are:&#10;A. Right answer&#10;C. General qualifier&#10;D. True statement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0748800"/>
              </p:ext>
            </p:extLst>
          </p:nvPr>
        </p:nvGraphicFramePr>
        <p:xfrm>
          <a:off x="4572000" y="4295774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4579545" imgH="4116309" progId="MS_ClipArt_Gallery.2">
                  <p:embed/>
                </p:oleObj>
              </mc:Choice>
              <mc:Fallback>
                <p:oleObj name="Clip" r:id="rId2" imgW="4579545" imgH="4116309" progId="MS_ClipArt_Gallery.2">
                  <p:embed/>
                  <p:pic>
                    <p:nvPicPr>
                      <p:cNvPr id="100357" name="Object 5" descr="The decoys are:&#10;A. Right answer&#10;C. General qualifier&#10;D. True statement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4295774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358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242419"/>
              </p:ext>
            </p:extLst>
          </p:nvPr>
        </p:nvGraphicFramePr>
        <p:xfrm>
          <a:off x="5292080" y="5989637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4579545" imgH="4116309" progId="MS_ClipArt_Gallery.2">
                  <p:embed/>
                </p:oleObj>
              </mc:Choice>
              <mc:Fallback>
                <p:oleObj name="Clip" r:id="rId4" imgW="4579545" imgH="4116309" progId="MS_ClipArt_Gallery.2">
                  <p:embed/>
                  <p:pic>
                    <p:nvPicPr>
                      <p:cNvPr id="100358" name="Object 6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80" y="5989637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359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5831467"/>
              </p:ext>
            </p:extLst>
          </p:nvPr>
        </p:nvGraphicFramePr>
        <p:xfrm>
          <a:off x="5292080" y="5373216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4579545" imgH="4116309" progId="MS_ClipArt_Gallery.2">
                  <p:embed/>
                </p:oleObj>
              </mc:Choice>
              <mc:Fallback>
                <p:oleObj name="Clip" r:id="rId5" imgW="4579545" imgH="4116309" progId="MS_ClipArt_Gallery.2">
                  <p:embed/>
                  <p:pic>
                    <p:nvPicPr>
                      <p:cNvPr id="100359" name="Object 7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80" y="5373216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template">
  <a:themeElements>
    <a:clrScheme name="template 4">
      <a:dk1>
        <a:srgbClr val="4D4D4D"/>
      </a:dk1>
      <a:lt1>
        <a:srgbClr val="FFFFFF"/>
      </a:lt1>
      <a:dk2>
        <a:srgbClr val="000000"/>
      </a:dk2>
      <a:lt2>
        <a:srgbClr val="9B6902"/>
      </a:lt2>
      <a:accent1>
        <a:srgbClr val="C75E00"/>
      </a:accent1>
      <a:accent2>
        <a:srgbClr val="FED416"/>
      </a:accent2>
      <a:accent3>
        <a:srgbClr val="FFFFFF"/>
      </a:accent3>
      <a:accent4>
        <a:srgbClr val="404040"/>
      </a:accent4>
      <a:accent5>
        <a:srgbClr val="E0B6AA"/>
      </a:accent5>
      <a:accent6>
        <a:srgbClr val="E6C013"/>
      </a:accent6>
      <a:hlink>
        <a:srgbClr val="EE6600"/>
      </a:hlink>
      <a:folHlink>
        <a:srgbClr val="EAEAEA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plate 1">
        <a:dk1>
          <a:srgbClr val="4D4D4D"/>
        </a:dk1>
        <a:lt1>
          <a:srgbClr val="FFFFFF"/>
        </a:lt1>
        <a:dk2>
          <a:srgbClr val="000000"/>
        </a:dk2>
        <a:lt2>
          <a:srgbClr val="D5E1F3"/>
        </a:lt2>
        <a:accent1>
          <a:srgbClr val="BC4417"/>
        </a:accent1>
        <a:accent2>
          <a:srgbClr val="CF9C1C"/>
        </a:accent2>
        <a:accent3>
          <a:srgbClr val="FFFFFF"/>
        </a:accent3>
        <a:accent4>
          <a:srgbClr val="404040"/>
        </a:accent4>
        <a:accent5>
          <a:srgbClr val="DAB0AB"/>
        </a:accent5>
        <a:accent6>
          <a:srgbClr val="BB8D18"/>
        </a:accent6>
        <a:hlink>
          <a:srgbClr val="E8C97C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000000"/>
        </a:dk2>
        <a:lt2>
          <a:srgbClr val="986615"/>
        </a:lt2>
        <a:accent1>
          <a:srgbClr val="BF4413"/>
        </a:accent1>
        <a:accent2>
          <a:srgbClr val="FFAB21"/>
        </a:accent2>
        <a:accent3>
          <a:srgbClr val="FFFFFF"/>
        </a:accent3>
        <a:accent4>
          <a:srgbClr val="404040"/>
        </a:accent4>
        <a:accent5>
          <a:srgbClr val="DCB0AA"/>
        </a:accent5>
        <a:accent6>
          <a:srgbClr val="E79B1D"/>
        </a:accent6>
        <a:hlink>
          <a:srgbClr val="C5A379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000000"/>
        </a:dk2>
        <a:lt2>
          <a:srgbClr val="4A1B17"/>
        </a:lt2>
        <a:accent1>
          <a:srgbClr val="C66C00"/>
        </a:accent1>
        <a:accent2>
          <a:srgbClr val="FED416"/>
        </a:accent2>
        <a:accent3>
          <a:srgbClr val="FFFFFF"/>
        </a:accent3>
        <a:accent4>
          <a:srgbClr val="404040"/>
        </a:accent4>
        <a:accent5>
          <a:srgbClr val="DFBAAA"/>
        </a:accent5>
        <a:accent6>
          <a:srgbClr val="E6C013"/>
        </a:accent6>
        <a:hlink>
          <a:srgbClr val="FFDE93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000000"/>
        </a:dk2>
        <a:lt2>
          <a:srgbClr val="9B6902"/>
        </a:lt2>
        <a:accent1>
          <a:srgbClr val="C75E00"/>
        </a:accent1>
        <a:accent2>
          <a:srgbClr val="FED416"/>
        </a:accent2>
        <a:accent3>
          <a:srgbClr val="FFFFFF"/>
        </a:accent3>
        <a:accent4>
          <a:srgbClr val="404040"/>
        </a:accent4>
        <a:accent5>
          <a:srgbClr val="E0B6AA"/>
        </a:accent5>
        <a:accent6>
          <a:srgbClr val="E6C013"/>
        </a:accent6>
        <a:hlink>
          <a:srgbClr val="EE66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000000"/>
        </a:dk2>
        <a:lt2>
          <a:srgbClr val="570301"/>
        </a:lt2>
        <a:accent1>
          <a:srgbClr val="D37E00"/>
        </a:accent1>
        <a:accent2>
          <a:srgbClr val="F5CB03"/>
        </a:accent2>
        <a:accent3>
          <a:srgbClr val="FFFFFF"/>
        </a:accent3>
        <a:accent4>
          <a:srgbClr val="404040"/>
        </a:accent4>
        <a:accent5>
          <a:srgbClr val="E6C0AA"/>
        </a:accent5>
        <a:accent6>
          <a:srgbClr val="DEB802"/>
        </a:accent6>
        <a:hlink>
          <a:srgbClr val="D860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000000"/>
        </a:dk2>
        <a:lt2>
          <a:srgbClr val="713C0C"/>
        </a:lt2>
        <a:accent1>
          <a:srgbClr val="E4B058"/>
        </a:accent1>
        <a:accent2>
          <a:srgbClr val="FDD912"/>
        </a:accent2>
        <a:accent3>
          <a:srgbClr val="FFFFFF"/>
        </a:accent3>
        <a:accent4>
          <a:srgbClr val="404040"/>
        </a:accent4>
        <a:accent5>
          <a:srgbClr val="EFD4B4"/>
        </a:accent5>
        <a:accent6>
          <a:srgbClr val="E5C40F"/>
        </a:accent6>
        <a:hlink>
          <a:srgbClr val="E063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000000"/>
        </a:dk2>
        <a:lt2>
          <a:srgbClr val="953900"/>
        </a:lt2>
        <a:accent1>
          <a:srgbClr val="B65300"/>
        </a:accent1>
        <a:accent2>
          <a:srgbClr val="CE6A00"/>
        </a:accent2>
        <a:accent3>
          <a:srgbClr val="FFFFFF"/>
        </a:accent3>
        <a:accent4>
          <a:srgbClr val="404040"/>
        </a:accent4>
        <a:accent5>
          <a:srgbClr val="D7B3AA"/>
        </a:accent5>
        <a:accent6>
          <a:srgbClr val="BA5F00"/>
        </a:accent6>
        <a:hlink>
          <a:srgbClr val="F0A806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000000"/>
        </a:dk2>
        <a:lt2>
          <a:srgbClr val="D87200"/>
        </a:lt2>
        <a:accent1>
          <a:srgbClr val="E29B07"/>
        </a:accent1>
        <a:accent2>
          <a:srgbClr val="EDBF03"/>
        </a:accent2>
        <a:accent3>
          <a:srgbClr val="FFFFFF"/>
        </a:accent3>
        <a:accent4>
          <a:srgbClr val="404040"/>
        </a:accent4>
        <a:accent5>
          <a:srgbClr val="EECBAA"/>
        </a:accent5>
        <a:accent6>
          <a:srgbClr val="D7AD02"/>
        </a:accent6>
        <a:hlink>
          <a:srgbClr val="7CA43F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000000"/>
        </a:dk2>
        <a:lt2>
          <a:srgbClr val="D24D06"/>
        </a:lt2>
        <a:accent1>
          <a:srgbClr val="E59709"/>
        </a:accent1>
        <a:accent2>
          <a:srgbClr val="E9AC24"/>
        </a:accent2>
        <a:accent3>
          <a:srgbClr val="FFFFFF"/>
        </a:accent3>
        <a:accent4>
          <a:srgbClr val="404040"/>
        </a:accent4>
        <a:accent5>
          <a:srgbClr val="F0C9AA"/>
        </a:accent5>
        <a:accent6>
          <a:srgbClr val="D39B20"/>
        </a:accent6>
        <a:hlink>
          <a:srgbClr val="F7B80B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4D4D4D"/>
        </a:dk1>
        <a:lt1>
          <a:srgbClr val="FFFFFF"/>
        </a:lt1>
        <a:dk2>
          <a:srgbClr val="000000"/>
        </a:dk2>
        <a:lt2>
          <a:srgbClr val="CD5003"/>
        </a:lt2>
        <a:accent1>
          <a:srgbClr val="419DCF"/>
        </a:accent1>
        <a:accent2>
          <a:srgbClr val="BC1F1F"/>
        </a:accent2>
        <a:accent3>
          <a:srgbClr val="FFFFFF"/>
        </a:accent3>
        <a:accent4>
          <a:srgbClr val="404040"/>
        </a:accent4>
        <a:accent5>
          <a:srgbClr val="B0CCE4"/>
        </a:accent5>
        <a:accent6>
          <a:srgbClr val="AA1B1B"/>
        </a:accent6>
        <a:hlink>
          <a:srgbClr val="FFE42F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4D4D4D"/>
        </a:dk1>
        <a:lt1>
          <a:srgbClr val="FFFFFF"/>
        </a:lt1>
        <a:dk2>
          <a:srgbClr val="000000"/>
        </a:dk2>
        <a:lt2>
          <a:srgbClr val="DF2905"/>
        </a:lt2>
        <a:accent1>
          <a:srgbClr val="D05203"/>
        </a:accent1>
        <a:accent2>
          <a:srgbClr val="72A3E1"/>
        </a:accent2>
        <a:accent3>
          <a:srgbClr val="FFFFFF"/>
        </a:accent3>
        <a:accent4>
          <a:srgbClr val="404040"/>
        </a:accent4>
        <a:accent5>
          <a:srgbClr val="E4B3AA"/>
        </a:accent5>
        <a:accent6>
          <a:srgbClr val="6793CC"/>
        </a:accent6>
        <a:hlink>
          <a:srgbClr val="F3A105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429</TotalTime>
  <Words>2477</Words>
  <Application>Microsoft Office PowerPoint</Application>
  <PresentationFormat>On-screen Show (4:3)</PresentationFormat>
  <Paragraphs>457</Paragraphs>
  <Slides>122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122</vt:i4>
      </vt:variant>
    </vt:vector>
  </HeadingPairs>
  <TitlesOfParts>
    <vt:vector size="129" baseType="lpstr">
      <vt:lpstr>Arial</vt:lpstr>
      <vt:lpstr>Book Antiqua</vt:lpstr>
      <vt:lpstr>Tahoma</vt:lpstr>
      <vt:lpstr>Times New Roman</vt:lpstr>
      <vt:lpstr>Wingdings</vt:lpstr>
      <vt:lpstr>template</vt:lpstr>
      <vt:lpstr>Clip</vt:lpstr>
      <vt:lpstr>Test Taking</vt:lpstr>
      <vt:lpstr>When it comes to test taking, I have trouble with . . . . </vt:lpstr>
      <vt:lpstr>Strategies for Test Preparation</vt:lpstr>
      <vt:lpstr>What doesn’t work in preparing for tests?</vt:lpstr>
      <vt:lpstr>Preparation for exams begins the first day of class.</vt:lpstr>
      <vt:lpstr>Preparation for exams begins the first day of class.</vt:lpstr>
      <vt:lpstr>Manage Your Time</vt:lpstr>
      <vt:lpstr>Find a Time and Place                 to Study</vt:lpstr>
      <vt:lpstr>Test Review Tools</vt:lpstr>
      <vt:lpstr>Flash Cards</vt:lpstr>
      <vt:lpstr>Writing a Summary</vt:lpstr>
      <vt:lpstr>Mind Maps </vt:lpstr>
      <vt:lpstr>Study Groups</vt:lpstr>
      <vt:lpstr>How to Review Effectively</vt:lpstr>
      <vt:lpstr>How to Predict the Test Questions</vt:lpstr>
      <vt:lpstr>Ask About the Test</vt:lpstr>
      <vt:lpstr>Predict Text Questions</vt:lpstr>
      <vt:lpstr>Use the first test as a guide on what to study on the next test.</vt:lpstr>
      <vt:lpstr>Avoid Cramming!</vt:lpstr>
      <vt:lpstr>Disadvantages of Cramming</vt:lpstr>
      <vt:lpstr>Emergency Procedures Cramming</vt:lpstr>
      <vt:lpstr>The Magical Seven Emergency Procedure</vt:lpstr>
      <vt:lpstr>Dealing With Test Anxiety</vt:lpstr>
      <vt:lpstr>Some anxiety is a good thing.  It motivates you to study.</vt:lpstr>
      <vt:lpstr>Grades just indicate how much or how well you studied for the test.</vt:lpstr>
      <vt:lpstr>Relaxation Techniques</vt:lpstr>
      <vt:lpstr>Do Some Physical Exercise</vt:lpstr>
      <vt:lpstr>Get a Good Night’s Sleep</vt:lpstr>
      <vt:lpstr>Take a Few Deep Breaths</vt:lpstr>
      <vt:lpstr>Visualize Your Success</vt:lpstr>
      <vt:lpstr>Admit to Yourself that You are Anxious</vt:lpstr>
      <vt:lpstr>Acknowledge your anxiety. Then focus on the test.</vt:lpstr>
      <vt:lpstr>Do the Easy Questions First</vt:lpstr>
      <vt:lpstr>Yell “Stop”</vt:lpstr>
      <vt:lpstr>Daydream</vt:lpstr>
      <vt:lpstr>Practice Perspective</vt:lpstr>
      <vt:lpstr>Think Positively</vt:lpstr>
      <vt:lpstr>Does anyone have math anxiety?</vt:lpstr>
      <vt:lpstr>Start at the Beginning</vt:lpstr>
      <vt:lpstr>Don’t Delay Taking Math</vt:lpstr>
      <vt:lpstr>Think Positively About Your Ability to Succeed in Math</vt:lpstr>
      <vt:lpstr>Get Help Early</vt:lpstr>
      <vt:lpstr>Put in the Required Time</vt:lpstr>
      <vt:lpstr>Don’t Miss Math Classes</vt:lpstr>
      <vt:lpstr>Do Your Homework Regularly</vt:lpstr>
      <vt:lpstr>Use a Study Group</vt:lpstr>
      <vt:lpstr>Math Success Formula</vt:lpstr>
      <vt:lpstr> Rules for Success on Any Exam</vt:lpstr>
      <vt:lpstr>Wake Up On Time or Early</vt:lpstr>
      <vt:lpstr>Eat a Light, Nutritious Breakfast</vt:lpstr>
      <vt:lpstr>Bring the Proper Materials</vt:lpstr>
      <vt:lpstr>Arrive Early</vt:lpstr>
      <vt:lpstr>Think Positively About the Exam</vt:lpstr>
      <vt:lpstr>Read the Directions</vt:lpstr>
      <vt:lpstr>Survey the Test Before You Start</vt:lpstr>
      <vt:lpstr>Plan Your Time</vt:lpstr>
      <vt:lpstr>Make Your Test Neat and Legible</vt:lpstr>
      <vt:lpstr>Answer the Easy Questions First</vt:lpstr>
      <vt:lpstr>Be Careful Not to Give Any  Impression You are Cheating</vt:lpstr>
      <vt:lpstr>Group Exercise:  Using a Study Group</vt:lpstr>
      <vt:lpstr>Test Taking Techniques </vt:lpstr>
      <vt:lpstr>The Best Way to Prepare:</vt:lpstr>
      <vt:lpstr>Test Taking Techniques</vt:lpstr>
      <vt:lpstr>How To Take True-False Tests</vt:lpstr>
      <vt:lpstr>How Does An Instructor Write a True False Question?</vt:lpstr>
      <vt:lpstr>100% Qualifiers Make a Statement False.  Why?</vt:lpstr>
      <vt:lpstr>These qualifiers are found in true statements.  Why?</vt:lpstr>
      <vt:lpstr>Tricky Questions</vt:lpstr>
      <vt:lpstr>Tricky Questions</vt:lpstr>
      <vt:lpstr>Example</vt:lpstr>
      <vt:lpstr>Martha does not have test anxiety,  and as a result makes good  grades on tests.</vt:lpstr>
      <vt:lpstr>Tricky Questions</vt:lpstr>
      <vt:lpstr>Example of a Double Negative</vt:lpstr>
      <vt:lpstr>Tricky Questions</vt:lpstr>
      <vt:lpstr>The Multiple Choice Question</vt:lpstr>
      <vt:lpstr>Begin With a True or False Question</vt:lpstr>
      <vt:lpstr>How does the instructor write a multiple choice question?</vt:lpstr>
      <vt:lpstr>Meet the Decoy</vt:lpstr>
      <vt:lpstr>How to Write a Multiple-Choice Question</vt:lpstr>
      <vt:lpstr>EXAMPLE  </vt:lpstr>
      <vt:lpstr>Decoys are false statements.</vt:lpstr>
      <vt:lpstr>Tricky Questions</vt:lpstr>
      <vt:lpstr>Example</vt:lpstr>
      <vt:lpstr>Tricky Questions</vt:lpstr>
      <vt:lpstr>Tricky Questions</vt:lpstr>
      <vt:lpstr>Tricky Questions</vt:lpstr>
      <vt:lpstr>Who wants to be a millionaire?</vt:lpstr>
      <vt:lpstr>$4000 Question: How many atoms of hydrogen are in a molecule of water?  A. 1   C. 2 B. 4   D. 6</vt:lpstr>
      <vt:lpstr>$4000 Question: How many atoms of hydrogen are in a molecule of water?  A. 1   C. 2 (correct) B. 4   D. 6 </vt:lpstr>
      <vt:lpstr>Tricky Questions</vt:lpstr>
      <vt:lpstr>Tricky Questions</vt:lpstr>
      <vt:lpstr>Who wants to be a millionaire?</vt:lpstr>
      <vt:lpstr>$32,000 Question: What president was known as the Great Communicator?  A. Reagan  C. Johnson B. Roosevelt D. Kennedy  Which answers look alike?</vt:lpstr>
      <vt:lpstr>Reagan and Roosevelt look alike.  Reagan is the correct answer.</vt:lpstr>
      <vt:lpstr>Tricky Questions</vt:lpstr>
      <vt:lpstr>Tricky Questions</vt:lpstr>
      <vt:lpstr>Tricky Questions</vt:lpstr>
      <vt:lpstr>Tricky Questions</vt:lpstr>
      <vt:lpstr>Tricky Questions</vt:lpstr>
      <vt:lpstr>Ready for the “Guess”  test?  </vt:lpstr>
      <vt:lpstr>Tips for Matching Exams</vt:lpstr>
      <vt:lpstr>Tips for Sentence Completion Exams</vt:lpstr>
      <vt:lpstr>Essay Exams</vt:lpstr>
      <vt:lpstr>  The question should be answered directly in the first statement.  Repeating part of the question is a good way to stay on track.</vt:lpstr>
      <vt:lpstr>Tips</vt:lpstr>
      <vt:lpstr>Tips</vt:lpstr>
      <vt:lpstr>Words to watch for in essay questions</vt:lpstr>
      <vt:lpstr>Words to watch for in essay questions</vt:lpstr>
      <vt:lpstr>Words to watch for in essay questions</vt:lpstr>
      <vt:lpstr>Let’s try a short essay on test preparation.</vt:lpstr>
      <vt:lpstr>Let’s Warm Up for the Essay: How to Prepare for Exams</vt:lpstr>
      <vt:lpstr>Exercise: Practice with Short Essays</vt:lpstr>
      <vt:lpstr>Machine-graded tests</vt:lpstr>
      <vt:lpstr>Open-book tests</vt:lpstr>
      <vt:lpstr>Math Tests</vt:lpstr>
      <vt:lpstr>When tests are returned:</vt:lpstr>
      <vt:lpstr>Keys To Success: Be Prepared</vt:lpstr>
      <vt:lpstr>Success</vt:lpstr>
      <vt:lpstr>I’m a great believer in luck, and I find the harder I work, the more I have of it.</vt:lpstr>
      <vt:lpstr>Remember,  good test preparation begins  the first day of class.</vt:lpstr>
      <vt:lpstr>Good Preparation is the Key to Success in Many Areas of Life</vt:lpstr>
      <vt:lpstr>Exercises: Test Taking Checklist  Analyze Your Test Taking Skills  </vt:lpstr>
    </vt:vector>
  </TitlesOfParts>
  <Company>-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PoweredTemplates.com</dc:creator>
  <cp:lastModifiedBy>Marsha Fralick</cp:lastModifiedBy>
  <cp:revision>107</cp:revision>
  <dcterms:created xsi:type="dcterms:W3CDTF">2006-06-29T12:15:01Z</dcterms:created>
  <dcterms:modified xsi:type="dcterms:W3CDTF">2021-06-21T21:06:31Z</dcterms:modified>
</cp:coreProperties>
</file>